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2" name="Nivel de texto 1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Título de presentación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100" name="Subtítulo de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ubtítulo de agend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109" name="Nivel de texto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Temas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Título de agend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(grande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ivel de texto 1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Información del dato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Información del dato</a:t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Nivel de texto 1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“Frase celebre”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ribució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oto en blanco y negro de un acercamiento de piezas de papel curvadas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Disco gris sobre un fondo gris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Imagen abstracta de dos discos grises cruzándose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oto en blanco y negro de un acercamiento de una textura tejida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rva gris abstracta y una línea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Nivel de texto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Título de presentación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sillo de una estructura de concreto al aire libre bajo un cielo parcialmente nublado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diapositiva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de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Subtítulo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43" name="Subtítulo de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e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61" name="Vista en contrapicada hacia un techo de malla bajo un cielo azul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Título de diapositiva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6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, y video en vivo (pequeñ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ubtítulo de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72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7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, y video en viv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ítulo de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82" name="Título de diapositiva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8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de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2.gif"/><Relationship Id="rId7" Type="http://schemas.openxmlformats.org/officeDocument/2006/relationships/image" Target="../media/image3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16.tif"/><Relationship Id="rId7" Type="http://schemas.openxmlformats.org/officeDocument/2006/relationships/image" Target="../media/image17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tensorflow.org/tutorials/generative/dcgan?hl=es-419" TargetMode="External"/><Relationship Id="rId3" Type="http://schemas.openxmlformats.org/officeDocument/2006/relationships/hyperlink" Target="https://nn.labml.ai/gan/original/index.html" TargetMode="External"/><Relationship Id="rId4" Type="http://schemas.openxmlformats.org/officeDocument/2006/relationships/hyperlink" Target="https://www.youtube.com/watch?v=9rqmkDsUK2g&amp;t=118s" TargetMode="External"/><Relationship Id="rId5" Type="http://schemas.openxmlformats.org/officeDocument/2006/relationships/hyperlink" Target="https://blog.paperspace.com/wgans/" TargetMode="External"/><Relationship Id="rId6" Type="http://schemas.openxmlformats.org/officeDocument/2006/relationships/hyperlink" Target="https://medium.com/@mladenkorunoski/wgans-explained-fab61bda2576" TargetMode="External"/><Relationship Id="rId7" Type="http://schemas.openxmlformats.org/officeDocument/2006/relationships/hyperlink" Target="https://github.com/Mohammad-Rahmdel/WassersteinGAN-Tensorflow" TargetMode="External"/><Relationship Id="rId8" Type="http://schemas.openxmlformats.org/officeDocument/2006/relationships/hyperlink" Target="https://jonathan-hui.medium.com/qc-what-are-qubits-in-quantum-computing-cdb3cb566595" TargetMode="External"/><Relationship Id="rId9" Type="http://schemas.openxmlformats.org/officeDocument/2006/relationships/hyperlink" Target="https://jonathan-hui.medium.com/qc-programming-with-quantum-gates-8996b667d256" TargetMode="External"/><Relationship Id="rId10" Type="http://schemas.openxmlformats.org/officeDocument/2006/relationships/hyperlink" Target="https://qiskit.org/ecosystem/machine-learning/tutorials/04_torch_qgan.html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Relationship Id="rId3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antiago Acevedo - Angel Martínez - November 2023"/>
          <p:cNvSpPr txBox="1"/>
          <p:nvPr>
            <p:ph type="body" idx="21"/>
          </p:nvPr>
        </p:nvSpPr>
        <p:spPr>
          <a:xfrm>
            <a:off x="1206500" y="12256082"/>
            <a:ext cx="21971000" cy="6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Santiago Acevedo - Angel Martínez - November 2023</a:t>
            </a:r>
          </a:p>
        </p:txBody>
      </p:sp>
      <p:sp>
        <p:nvSpPr>
          <p:cNvPr id="172" name="An overview and implem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overview and implementation</a:t>
            </a:r>
          </a:p>
        </p:txBody>
      </p:sp>
      <p:sp>
        <p:nvSpPr>
          <p:cNvPr id="173" name="Quantum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88036">
              <a:defRPr spc="-97" sz="9720"/>
            </a:pPr>
            <a:r>
              <a:t>Quantum</a:t>
            </a:r>
          </a:p>
          <a:p>
            <a:pPr defTabSz="288036">
              <a:defRPr spc="-97" sz="9720"/>
            </a:pPr>
            <a:r>
              <a:t>Wasserstein Generative</a:t>
            </a:r>
          </a:p>
          <a:p>
            <a:pPr defTabSz="288036">
              <a:defRPr spc="-97" sz="9720"/>
            </a:pPr>
            <a:r>
              <a:t>Adversarial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GANs</a:t>
            </a:r>
          </a:p>
        </p:txBody>
      </p:sp>
      <p:sp>
        <p:nvSpPr>
          <p:cNvPr id="238" name="Planets Images Generation 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Planets Images Generation Results</a:t>
            </a:r>
          </a:p>
        </p:txBody>
      </p:sp>
      <p:sp>
        <p:nvSpPr>
          <p:cNvPr id="239" name="Original Images"/>
          <p:cNvSpPr txBox="1"/>
          <p:nvPr/>
        </p:nvSpPr>
        <p:spPr>
          <a:xfrm>
            <a:off x="3311637" y="11866201"/>
            <a:ext cx="8138370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Original</a:t>
            </a:r>
            <a:r>
              <a:t> Images</a:t>
            </a:r>
          </a:p>
        </p:txBody>
      </p:sp>
      <p:pic>
        <p:nvPicPr>
          <p:cNvPr id="240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5246" y="5239168"/>
            <a:ext cx="6437117" cy="6397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1637" y="5239168"/>
            <a:ext cx="8138370" cy="6397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Generated Images"/>
          <p:cNvSpPr txBox="1"/>
          <p:nvPr/>
        </p:nvSpPr>
        <p:spPr>
          <a:xfrm>
            <a:off x="14635246" y="11866201"/>
            <a:ext cx="643711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>
                <a:solidFill>
                  <a:schemeClr val="accent2"/>
                </a:solidFill>
              </a:rPr>
              <a:t>Generated</a:t>
            </a:r>
            <a:r>
              <a:t> Images</a:t>
            </a:r>
          </a:p>
        </p:txBody>
      </p:sp>
      <p:sp>
        <p:nvSpPr>
          <p:cNvPr id="243" name="Flecha"/>
          <p:cNvSpPr/>
          <p:nvPr/>
        </p:nvSpPr>
        <p:spPr>
          <a:xfrm>
            <a:off x="12407627" y="780316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44" name="Epoch 10000"/>
          <p:cNvSpPr txBox="1"/>
          <p:nvPr/>
        </p:nvSpPr>
        <p:spPr>
          <a:xfrm>
            <a:off x="14635246" y="4145980"/>
            <a:ext cx="643711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Epoch 10000</a:t>
            </a:r>
          </a:p>
        </p:txBody>
      </p:sp>
      <p:sp>
        <p:nvSpPr>
          <p:cNvPr id="245" name="219 images of the Earth"/>
          <p:cNvSpPr txBox="1"/>
          <p:nvPr/>
        </p:nvSpPr>
        <p:spPr>
          <a:xfrm>
            <a:off x="3311637" y="4145980"/>
            <a:ext cx="8138370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219 images of the Earth</a:t>
            </a:r>
          </a:p>
        </p:txBody>
      </p:sp>
      <p:sp>
        <p:nvSpPr>
          <p:cNvPr id="246" name="Señal de ruta"/>
          <p:cNvSpPr/>
          <p:nvPr/>
        </p:nvSpPr>
        <p:spPr>
          <a:xfrm>
            <a:off x="22703344" y="347021"/>
            <a:ext cx="1204986" cy="1328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9536" y="884"/>
                  <a:pt x="6861" y="2183"/>
                  <a:pt x="3447" y="631"/>
                </a:cubicBezTo>
                <a:lnTo>
                  <a:pt x="0" y="3255"/>
                </a:lnTo>
                <a:cubicBezTo>
                  <a:pt x="0" y="3255"/>
                  <a:pt x="1975" y="5218"/>
                  <a:pt x="1975" y="7828"/>
                </a:cubicBezTo>
                <a:cubicBezTo>
                  <a:pt x="1975" y="10438"/>
                  <a:pt x="9" y="12443"/>
                  <a:pt x="9" y="14966"/>
                </a:cubicBezTo>
                <a:cubicBezTo>
                  <a:pt x="9" y="17490"/>
                  <a:pt x="2310" y="19895"/>
                  <a:pt x="6382" y="20054"/>
                </a:cubicBezTo>
                <a:cubicBezTo>
                  <a:pt x="8681" y="20144"/>
                  <a:pt x="10046" y="20931"/>
                  <a:pt x="10800" y="21600"/>
                </a:cubicBezTo>
                <a:cubicBezTo>
                  <a:pt x="11554" y="20931"/>
                  <a:pt x="12919" y="20144"/>
                  <a:pt x="15218" y="20054"/>
                </a:cubicBezTo>
                <a:cubicBezTo>
                  <a:pt x="19290" y="19895"/>
                  <a:pt x="21591" y="17490"/>
                  <a:pt x="21591" y="14966"/>
                </a:cubicBezTo>
                <a:cubicBezTo>
                  <a:pt x="21591" y="12443"/>
                  <a:pt x="19623" y="10438"/>
                  <a:pt x="19624" y="7828"/>
                </a:cubicBezTo>
                <a:cubicBezTo>
                  <a:pt x="19624" y="5218"/>
                  <a:pt x="21600" y="3255"/>
                  <a:pt x="21600" y="3255"/>
                </a:cubicBezTo>
                <a:lnTo>
                  <a:pt x="18153" y="631"/>
                </a:lnTo>
                <a:cubicBezTo>
                  <a:pt x="14739" y="2183"/>
                  <a:pt x="12064" y="884"/>
                  <a:pt x="10800" y="0"/>
                </a:cubicBezTo>
                <a:close/>
                <a:moveTo>
                  <a:pt x="10800" y="918"/>
                </a:moveTo>
                <a:lnTo>
                  <a:pt x="10986" y="1024"/>
                </a:lnTo>
                <a:cubicBezTo>
                  <a:pt x="12241" y="1737"/>
                  <a:pt x="13584" y="2099"/>
                  <a:pt x="14976" y="2099"/>
                </a:cubicBezTo>
                <a:cubicBezTo>
                  <a:pt x="15925" y="2099"/>
                  <a:pt x="16885" y="1924"/>
                  <a:pt x="17831" y="1579"/>
                </a:cubicBezTo>
                <a:lnTo>
                  <a:pt x="18029" y="1509"/>
                </a:lnTo>
                <a:lnTo>
                  <a:pt x="20463" y="3363"/>
                </a:lnTo>
                <a:lnTo>
                  <a:pt x="20294" y="3599"/>
                </a:lnTo>
                <a:cubicBezTo>
                  <a:pt x="19614" y="4544"/>
                  <a:pt x="18803" y="6044"/>
                  <a:pt x="18803" y="7828"/>
                </a:cubicBezTo>
                <a:cubicBezTo>
                  <a:pt x="18803" y="9284"/>
                  <a:pt x="19337" y="10528"/>
                  <a:pt x="19854" y="11730"/>
                </a:cubicBezTo>
                <a:cubicBezTo>
                  <a:pt x="20325" y="12823"/>
                  <a:pt x="20770" y="13855"/>
                  <a:pt x="20770" y="14966"/>
                </a:cubicBezTo>
                <a:cubicBezTo>
                  <a:pt x="20770" y="16953"/>
                  <a:pt x="19020" y="19160"/>
                  <a:pt x="15183" y="19310"/>
                </a:cubicBezTo>
                <a:cubicBezTo>
                  <a:pt x="13544" y="19374"/>
                  <a:pt x="12138" y="19771"/>
                  <a:pt x="11001" y="20488"/>
                </a:cubicBezTo>
                <a:lnTo>
                  <a:pt x="10800" y="20615"/>
                </a:lnTo>
                <a:lnTo>
                  <a:pt x="10599" y="20488"/>
                </a:lnTo>
                <a:cubicBezTo>
                  <a:pt x="9463" y="19771"/>
                  <a:pt x="8056" y="19374"/>
                  <a:pt x="6417" y="19310"/>
                </a:cubicBezTo>
                <a:cubicBezTo>
                  <a:pt x="2580" y="19160"/>
                  <a:pt x="830" y="16953"/>
                  <a:pt x="830" y="14966"/>
                </a:cubicBezTo>
                <a:cubicBezTo>
                  <a:pt x="830" y="13856"/>
                  <a:pt x="1275" y="12823"/>
                  <a:pt x="1746" y="11730"/>
                </a:cubicBezTo>
                <a:cubicBezTo>
                  <a:pt x="2263" y="10528"/>
                  <a:pt x="2797" y="9285"/>
                  <a:pt x="2797" y="7828"/>
                </a:cubicBezTo>
                <a:cubicBezTo>
                  <a:pt x="2797" y="6044"/>
                  <a:pt x="1986" y="4544"/>
                  <a:pt x="1306" y="3599"/>
                </a:cubicBezTo>
                <a:lnTo>
                  <a:pt x="1137" y="3363"/>
                </a:lnTo>
                <a:lnTo>
                  <a:pt x="3571" y="1509"/>
                </a:lnTo>
                <a:lnTo>
                  <a:pt x="3769" y="1579"/>
                </a:lnTo>
                <a:cubicBezTo>
                  <a:pt x="4715" y="1924"/>
                  <a:pt x="5675" y="2099"/>
                  <a:pt x="6624" y="2099"/>
                </a:cubicBezTo>
                <a:cubicBezTo>
                  <a:pt x="8016" y="2099"/>
                  <a:pt x="9359" y="1737"/>
                  <a:pt x="10614" y="1024"/>
                </a:cubicBezTo>
                <a:lnTo>
                  <a:pt x="10800" y="918"/>
                </a:lnTo>
                <a:close/>
                <a:moveTo>
                  <a:pt x="10800" y="1669"/>
                </a:moveTo>
                <a:cubicBezTo>
                  <a:pt x="9485" y="2378"/>
                  <a:pt x="8081" y="2737"/>
                  <a:pt x="6624" y="2737"/>
                </a:cubicBezTo>
                <a:cubicBezTo>
                  <a:pt x="5651" y="2737"/>
                  <a:pt x="4670" y="2571"/>
                  <a:pt x="3704" y="2243"/>
                </a:cubicBezTo>
                <a:lnTo>
                  <a:pt x="2064" y="3490"/>
                </a:lnTo>
                <a:cubicBezTo>
                  <a:pt x="2687" y="4412"/>
                  <a:pt x="3354" y="5739"/>
                  <a:pt x="3480" y="7305"/>
                </a:cubicBezTo>
                <a:lnTo>
                  <a:pt x="18120" y="7305"/>
                </a:lnTo>
                <a:cubicBezTo>
                  <a:pt x="18246" y="5738"/>
                  <a:pt x="18913" y="4412"/>
                  <a:pt x="19536" y="3490"/>
                </a:cubicBezTo>
                <a:lnTo>
                  <a:pt x="17896" y="2243"/>
                </a:lnTo>
                <a:cubicBezTo>
                  <a:pt x="16930" y="2572"/>
                  <a:pt x="15948" y="2737"/>
                  <a:pt x="14976" y="2737"/>
                </a:cubicBezTo>
                <a:cubicBezTo>
                  <a:pt x="13518" y="2737"/>
                  <a:pt x="12115" y="2378"/>
                  <a:pt x="10800" y="1669"/>
                </a:cubicBezTo>
                <a:close/>
                <a:moveTo>
                  <a:pt x="3499" y="7943"/>
                </a:moveTo>
                <a:cubicBezTo>
                  <a:pt x="3473" y="9468"/>
                  <a:pt x="2928" y="10736"/>
                  <a:pt x="2401" y="11963"/>
                </a:cubicBezTo>
                <a:cubicBezTo>
                  <a:pt x="1955" y="12998"/>
                  <a:pt x="1535" y="13976"/>
                  <a:pt x="1535" y="14966"/>
                </a:cubicBezTo>
                <a:cubicBezTo>
                  <a:pt x="1535" y="17380"/>
                  <a:pt x="4081" y="18580"/>
                  <a:pt x="6447" y="18672"/>
                </a:cubicBezTo>
                <a:cubicBezTo>
                  <a:pt x="8127" y="18738"/>
                  <a:pt x="9590" y="19131"/>
                  <a:pt x="10800" y="19842"/>
                </a:cubicBezTo>
                <a:cubicBezTo>
                  <a:pt x="12010" y="19132"/>
                  <a:pt x="13473" y="18738"/>
                  <a:pt x="15153" y="18672"/>
                </a:cubicBezTo>
                <a:cubicBezTo>
                  <a:pt x="17519" y="18580"/>
                  <a:pt x="20065" y="17380"/>
                  <a:pt x="20065" y="14966"/>
                </a:cubicBezTo>
                <a:cubicBezTo>
                  <a:pt x="20065" y="13976"/>
                  <a:pt x="19645" y="12998"/>
                  <a:pt x="19199" y="11963"/>
                </a:cubicBezTo>
                <a:cubicBezTo>
                  <a:pt x="18672" y="10736"/>
                  <a:pt x="18127" y="9468"/>
                  <a:pt x="18101" y="7943"/>
                </a:cubicBezTo>
                <a:lnTo>
                  <a:pt x="3499" y="79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47" name="05"/>
          <p:cNvSpPr txBox="1"/>
          <p:nvPr/>
        </p:nvSpPr>
        <p:spPr>
          <a:xfrm>
            <a:off x="22903246" y="735899"/>
            <a:ext cx="80518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GANs</a:t>
            </a:r>
          </a:p>
        </p:txBody>
      </p:sp>
      <p:sp>
        <p:nvSpPr>
          <p:cNvPr id="250" name="Difficul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Difficulties</a:t>
            </a:r>
          </a:p>
        </p:txBody>
      </p:sp>
      <p:sp>
        <p:nvSpPr>
          <p:cNvPr id="251" name="GANs architecture possess an immense potential but fail trying to perform some difficult computations…"/>
          <p:cNvSpPr txBox="1"/>
          <p:nvPr/>
        </p:nvSpPr>
        <p:spPr>
          <a:xfrm>
            <a:off x="2511297" y="3866069"/>
            <a:ext cx="19361405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GANs architecture possess an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immense potential</a:t>
            </a:r>
            <a:r>
              <a:t> but fail trying to perform some difficult computations</a:t>
            </a:r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:r>
              <a:t>Two of the most common reasons are:</a:t>
            </a:r>
          </a:p>
        </p:txBody>
      </p:sp>
      <p:sp>
        <p:nvSpPr>
          <p:cNvPr id="252" name="Convergence failure"/>
          <p:cNvSpPr txBox="1"/>
          <p:nvPr/>
        </p:nvSpPr>
        <p:spPr>
          <a:xfrm>
            <a:off x="7041204" y="6647428"/>
            <a:ext cx="3849930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Convergence failure</a:t>
            </a:r>
          </a:p>
        </p:txBody>
      </p:sp>
      <p:sp>
        <p:nvSpPr>
          <p:cNvPr id="253" name="Mode Collapse"/>
          <p:cNvSpPr txBox="1"/>
          <p:nvPr/>
        </p:nvSpPr>
        <p:spPr>
          <a:xfrm>
            <a:off x="13128863" y="6647428"/>
            <a:ext cx="2898141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Mode Collapse</a:t>
            </a:r>
          </a:p>
        </p:txBody>
      </p:sp>
      <p:sp>
        <p:nvSpPr>
          <p:cNvPr id="254" name="Ecuación"/>
          <p:cNvSpPr txBox="1"/>
          <p:nvPr/>
        </p:nvSpPr>
        <p:spPr>
          <a:xfrm>
            <a:off x="10931773" y="5769095"/>
            <a:ext cx="2237731" cy="8783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/>
                    <m:lim>
                      <m:r>
                        <a:rPr xmlns:a="http://schemas.openxmlformats.org/drawingml/2006/main" sz="26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⏞</m:t>
                      </m:r>
                    </m:lim>
                  </m:limUpp>
                </m:oMath>
              </m:oMathPara>
            </a14:m>
            <a:endParaRPr sz="26800">
              <a:solidFill>
                <a:srgbClr val="FFFFFF"/>
              </a:solidFill>
            </a:endParaRPr>
          </a:p>
        </p:txBody>
      </p:sp>
      <p:pic>
        <p:nvPicPr>
          <p:cNvPr id="25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3638" t="0" r="3638" b="0"/>
          <a:stretch>
            <a:fillRect/>
          </a:stretch>
        </p:blipFill>
        <p:spPr>
          <a:xfrm>
            <a:off x="7753439" y="7586457"/>
            <a:ext cx="3137593" cy="3383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he model failed to produce optimal or good quality results"/>
          <p:cNvSpPr txBox="1"/>
          <p:nvPr/>
        </p:nvSpPr>
        <p:spPr>
          <a:xfrm>
            <a:off x="4977314" y="11278373"/>
            <a:ext cx="5913820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3200"/>
            </a:lvl1pPr>
          </a:lstStyle>
          <a:p>
            <a:pPr/>
            <a:r>
              <a:t>The model failed to produce optimal or good quality results</a:t>
            </a:r>
          </a:p>
        </p:txBody>
      </p:sp>
      <p:sp>
        <p:nvSpPr>
          <p:cNvPr id="257" name="The model failed to produce unique images repeating a similar pattern or quality"/>
          <p:cNvSpPr txBox="1"/>
          <p:nvPr/>
        </p:nvSpPr>
        <p:spPr>
          <a:xfrm>
            <a:off x="13128863" y="11278373"/>
            <a:ext cx="5409425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3200"/>
            </a:lvl1pPr>
          </a:lstStyle>
          <a:p>
            <a:pPr/>
            <a:r>
              <a:t>The model failed to produce unique images repeating a similar pattern or quality</a:t>
            </a:r>
          </a:p>
        </p:txBody>
      </p:sp>
      <p:pic>
        <p:nvPicPr>
          <p:cNvPr id="25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9504" y="7586292"/>
            <a:ext cx="3384154" cy="338415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60" name="06"/>
          <p:cNvSpPr txBox="1"/>
          <p:nvPr/>
        </p:nvSpPr>
        <p:spPr>
          <a:xfrm>
            <a:off x="23002453" y="620801"/>
            <a:ext cx="82854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asserstein Generative Adversari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Wasserstein Generative Adversarial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265" name="Probability Distributions Dista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Probability Distributions Distance</a:t>
            </a:r>
          </a:p>
        </p:txBody>
      </p:sp>
      <p:sp>
        <p:nvSpPr>
          <p:cNvPr id="266" name="The objective of the Generative Adversarial Networks is to ensure that   and…"/>
          <p:cNvSpPr txBox="1"/>
          <p:nvPr/>
        </p:nvSpPr>
        <p:spPr>
          <a:xfrm>
            <a:off x="1731865" y="3809963"/>
            <a:ext cx="20920270" cy="138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objective of the Generative Adversarial Networks is to ensure that </a:t>
            </a:r>
            <a14:m>
              <m:oMath>
                <m:sSub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3900" i="1">
                        <a:solidFill>
                          <a:srgbClr val="F67F94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67F94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</a:t>
            </a:r>
            <a14:m>
              <m:oMath>
                <m:sSub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algn="ctr">
              <a:spcBef>
                <a:spcPts val="0"/>
              </a:spcBef>
              <a:defRPr sz="3200"/>
            </a:pPr>
            <a:r>
              <a:t>probability distributions are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close</a:t>
            </a:r>
            <a:r>
              <a:t> to each other so that the output generated is highly realistic and high-quality</a:t>
            </a:r>
          </a:p>
        </p:txBody>
      </p:sp>
      <p:sp>
        <p:nvSpPr>
          <p:cNvPr id="267" name="How can we calculate the distance between two probability distributions?"/>
          <p:cNvSpPr txBox="1"/>
          <p:nvPr/>
        </p:nvSpPr>
        <p:spPr>
          <a:xfrm>
            <a:off x="1731865" y="6542531"/>
            <a:ext cx="20920270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How can we calculate the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distance</a:t>
            </a:r>
            <a:r>
              <a:t> between two probability distributions?</a:t>
            </a:r>
          </a:p>
        </p:txBody>
      </p:sp>
      <p:sp>
        <p:nvSpPr>
          <p:cNvPr id="277" name="Línea de conexión"/>
          <p:cNvSpPr/>
          <p:nvPr/>
        </p:nvSpPr>
        <p:spPr>
          <a:xfrm>
            <a:off x="7614191" y="5380676"/>
            <a:ext cx="1520682" cy="514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53" fill="norm" stroke="1" extrusionOk="0">
                <a:moveTo>
                  <a:pt x="21600" y="18270"/>
                </a:moveTo>
                <a:cubicBezTo>
                  <a:pt x="8625" y="21600"/>
                  <a:pt x="1425" y="15510"/>
                  <a:pt x="0" y="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278" name="Línea de conexión"/>
          <p:cNvSpPr/>
          <p:nvPr/>
        </p:nvSpPr>
        <p:spPr>
          <a:xfrm>
            <a:off x="9127123" y="5844556"/>
            <a:ext cx="1520683" cy="514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53" fill="norm" stroke="1" extrusionOk="0">
                <a:moveTo>
                  <a:pt x="0" y="883"/>
                </a:moveTo>
                <a:cubicBezTo>
                  <a:pt x="12975" y="-2447"/>
                  <a:pt x="20175" y="3643"/>
                  <a:pt x="21600" y="19153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70" name="Total Variation (TV) distance"/>
          <p:cNvSpPr txBox="1"/>
          <p:nvPr/>
        </p:nvSpPr>
        <p:spPr>
          <a:xfrm>
            <a:off x="3690173" y="8042013"/>
            <a:ext cx="6555575" cy="1863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150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Total Variation</a:t>
            </a:r>
            <a:r>
              <a:t> (TV) distance</a:t>
            </a:r>
          </a:p>
          <a:p>
            <a:pPr algn="ctr">
              <a:spcBef>
                <a:spcPts val="150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sup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lim>
                  </m:limLow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</m:oMath>
              </m:oMathPara>
            </a14:m>
          </a:p>
        </p:txBody>
      </p:sp>
      <p:sp>
        <p:nvSpPr>
          <p:cNvPr id="271" name="Kullback-Leibler (KL) divergence"/>
          <p:cNvSpPr txBox="1"/>
          <p:nvPr/>
        </p:nvSpPr>
        <p:spPr>
          <a:xfrm>
            <a:off x="2948967" y="10699682"/>
            <a:ext cx="8037988" cy="235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150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Kullback-Leibler</a:t>
            </a:r>
            <a:r>
              <a:t> (KL) divergence</a:t>
            </a:r>
          </a:p>
          <a:p>
            <a:pPr algn="ctr">
              <a:spcBef>
                <a:spcPts val="150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∫</m:t>
                  </m:r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log</m:t>
                  </m:r>
                  <m:d>
                    <m:d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e>
                  </m:d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72" name="Jensen-Shannon (JS) divergence"/>
          <p:cNvSpPr txBox="1"/>
          <p:nvPr/>
        </p:nvSpPr>
        <p:spPr>
          <a:xfrm>
            <a:off x="13171274" y="8188489"/>
            <a:ext cx="7860644" cy="1571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150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Jensen-Shannon</a:t>
            </a:r>
            <a:r>
              <a:t> (JS) divergence</a:t>
            </a:r>
          </a:p>
          <a:p>
            <a:pPr algn="ctr">
              <a:spcBef>
                <a:spcPts val="150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73" name="Earth-Mover (EM) distance or Wasserstein-1"/>
          <p:cNvSpPr txBox="1"/>
          <p:nvPr/>
        </p:nvSpPr>
        <p:spPr>
          <a:xfrm>
            <a:off x="13062945" y="10935236"/>
            <a:ext cx="8077303" cy="188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1500"/>
              </a:spcBef>
              <a:defRPr sz="3200"/>
            </a:pPr>
            <a:r>
              <a:t>Earth-Mover (EM) distance or </a:t>
            </a:r>
            <a:r>
              <a:rPr>
                <a:solidFill>
                  <a:schemeClr val="accent2"/>
                </a:solidFill>
              </a:rPr>
              <a:t>Wasserstein-1</a:t>
            </a:r>
          </a:p>
          <a:p>
            <a:pPr algn="ctr">
              <a:spcBef>
                <a:spcPts val="150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inf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sty m:val="p"/>
                              <m:scr m:val="double-struck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m:rPr>
                              <m:sty m:val="p"/>
                              <m:scr m:val="double-struck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lim>
                  </m:limLow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274" name="Ecuación"/>
          <p:cNvSpPr txBox="1"/>
          <p:nvPr/>
        </p:nvSpPr>
        <p:spPr>
          <a:xfrm>
            <a:off x="20267772" y="6275765"/>
            <a:ext cx="2909728" cy="11644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m:rPr>
                              <m:sty m:val="p"/>
                              <m:scr m:val="double-struck"/>
                            </m:rPr>
                            <a:rPr xmlns:a="http://schemas.openxmlformats.org/drawingml/2006/main" sz="4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m:rPr>
                              <m:sty m:val="p"/>
                              <m:scr m:val="double-struck"/>
                            </m:rPr>
                            <a:rPr xmlns:a="http://schemas.openxmlformats.org/drawingml/2006/main" sz="4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</m:oMath>
              </m:oMathPara>
            </a14:m>
            <a:endParaRPr sz="4000">
              <a:solidFill>
                <a:srgbClr val="FFFFFF"/>
              </a:solidFill>
            </a:endParaRPr>
          </a:p>
        </p:txBody>
      </p:sp>
      <p:sp>
        <p:nvSpPr>
          <p:cNvPr id="275" name="Rectángulo redondeado"/>
          <p:cNvSpPr/>
          <p:nvPr/>
        </p:nvSpPr>
        <p:spPr>
          <a:xfrm>
            <a:off x="12793560" y="10725083"/>
            <a:ext cx="8616073" cy="2306729"/>
          </a:xfrm>
          <a:prstGeom prst="roundRect">
            <a:avLst>
              <a:gd name="adj" fmla="val 13085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76" name="Rectángulo redondeado"/>
          <p:cNvSpPr/>
          <p:nvPr/>
        </p:nvSpPr>
        <p:spPr>
          <a:xfrm>
            <a:off x="12793560" y="7820642"/>
            <a:ext cx="8616073" cy="2306729"/>
          </a:xfrm>
          <a:prstGeom prst="roundRect">
            <a:avLst>
              <a:gd name="adj" fmla="val 13085"/>
            </a:avLst>
          </a:prstGeom>
          <a:ln w="508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281" name="Probability Distributions Dista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Probability Distributions Distance</a:t>
            </a:r>
          </a:p>
        </p:txBody>
      </p:sp>
      <p:sp>
        <p:nvSpPr>
          <p:cNvPr id="282" name="The objective of the Generative Adversarial Networks is to ensure that   and…"/>
          <p:cNvSpPr txBox="1"/>
          <p:nvPr/>
        </p:nvSpPr>
        <p:spPr>
          <a:xfrm>
            <a:off x="1731865" y="3809963"/>
            <a:ext cx="20920270" cy="138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objective of the Generative Adversarial Networks is to ensure that </a:t>
            </a:r>
            <a14:m>
              <m:oMath>
                <m:sSub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3900" i="1">
                        <a:solidFill>
                          <a:srgbClr val="F67F94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67F94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</a:t>
            </a:r>
            <a14:m>
              <m:oMath>
                <m:sSub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algn="ctr">
              <a:spcBef>
                <a:spcPts val="0"/>
              </a:spcBef>
              <a:defRPr sz="3200"/>
            </a:pPr>
            <a:r>
              <a:t>probability distributions are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close</a:t>
            </a:r>
            <a:r>
              <a:t> to each other so that the output generated is highly realistic and high-quality</a:t>
            </a:r>
          </a:p>
        </p:txBody>
      </p:sp>
      <p:sp>
        <p:nvSpPr>
          <p:cNvPr id="283" name="How can we calculate the distance between two probability distributions?"/>
          <p:cNvSpPr txBox="1"/>
          <p:nvPr/>
        </p:nvSpPr>
        <p:spPr>
          <a:xfrm>
            <a:off x="1731865" y="6542531"/>
            <a:ext cx="20920270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How can we calculate the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distance</a:t>
            </a:r>
            <a:r>
              <a:t> between two probability distributions?</a:t>
            </a:r>
          </a:p>
        </p:txBody>
      </p:sp>
      <p:sp>
        <p:nvSpPr>
          <p:cNvPr id="290" name="Línea de conexión"/>
          <p:cNvSpPr/>
          <p:nvPr/>
        </p:nvSpPr>
        <p:spPr>
          <a:xfrm>
            <a:off x="7614191" y="5380676"/>
            <a:ext cx="1520682" cy="514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53" fill="norm" stroke="1" extrusionOk="0">
                <a:moveTo>
                  <a:pt x="21600" y="18270"/>
                </a:moveTo>
                <a:cubicBezTo>
                  <a:pt x="8625" y="21600"/>
                  <a:pt x="1425" y="15510"/>
                  <a:pt x="0" y="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291" name="Línea de conexión"/>
          <p:cNvSpPr/>
          <p:nvPr/>
        </p:nvSpPr>
        <p:spPr>
          <a:xfrm>
            <a:off x="9127123" y="5844556"/>
            <a:ext cx="1520683" cy="514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53" fill="norm" stroke="1" extrusionOk="0">
                <a:moveTo>
                  <a:pt x="0" y="883"/>
                </a:moveTo>
                <a:cubicBezTo>
                  <a:pt x="12975" y="-2447"/>
                  <a:pt x="20175" y="3643"/>
                  <a:pt x="21600" y="19153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286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rcRect l="0" t="6450" r="0" b="0"/>
          <a:stretch>
            <a:fillRect/>
          </a:stretch>
        </p:blipFill>
        <p:spPr>
          <a:xfrm>
            <a:off x="5521523" y="8825716"/>
            <a:ext cx="13340765" cy="4154577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he Wasserstein distance"/>
          <p:cNvSpPr txBox="1"/>
          <p:nvPr/>
        </p:nvSpPr>
        <p:spPr>
          <a:xfrm>
            <a:off x="5521523" y="7684124"/>
            <a:ext cx="13340954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</a:t>
            </a:r>
            <a:r>
              <a:rPr>
                <a:solidFill>
                  <a:schemeClr val="accent2"/>
                </a:solidFill>
              </a:rPr>
              <a:t>Wasserstein</a:t>
            </a:r>
            <a:r>
              <a:t> distance</a:t>
            </a:r>
          </a:p>
        </p:txBody>
      </p:sp>
      <p:sp>
        <p:nvSpPr>
          <p:cNvPr id="288" name="Señal de ruta"/>
          <p:cNvSpPr/>
          <p:nvPr/>
        </p:nvSpPr>
        <p:spPr>
          <a:xfrm>
            <a:off x="22703344" y="347021"/>
            <a:ext cx="1204986" cy="1328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9536" y="884"/>
                  <a:pt x="6861" y="2183"/>
                  <a:pt x="3447" y="631"/>
                </a:cubicBezTo>
                <a:lnTo>
                  <a:pt x="0" y="3255"/>
                </a:lnTo>
                <a:cubicBezTo>
                  <a:pt x="0" y="3255"/>
                  <a:pt x="1975" y="5218"/>
                  <a:pt x="1975" y="7828"/>
                </a:cubicBezTo>
                <a:cubicBezTo>
                  <a:pt x="1975" y="10438"/>
                  <a:pt x="9" y="12443"/>
                  <a:pt x="9" y="14966"/>
                </a:cubicBezTo>
                <a:cubicBezTo>
                  <a:pt x="9" y="17490"/>
                  <a:pt x="2310" y="19895"/>
                  <a:pt x="6382" y="20054"/>
                </a:cubicBezTo>
                <a:cubicBezTo>
                  <a:pt x="8681" y="20144"/>
                  <a:pt x="10046" y="20931"/>
                  <a:pt x="10800" y="21600"/>
                </a:cubicBezTo>
                <a:cubicBezTo>
                  <a:pt x="11554" y="20931"/>
                  <a:pt x="12919" y="20144"/>
                  <a:pt x="15218" y="20054"/>
                </a:cubicBezTo>
                <a:cubicBezTo>
                  <a:pt x="19290" y="19895"/>
                  <a:pt x="21591" y="17490"/>
                  <a:pt x="21591" y="14966"/>
                </a:cubicBezTo>
                <a:cubicBezTo>
                  <a:pt x="21591" y="12443"/>
                  <a:pt x="19623" y="10438"/>
                  <a:pt x="19624" y="7828"/>
                </a:cubicBezTo>
                <a:cubicBezTo>
                  <a:pt x="19624" y="5218"/>
                  <a:pt x="21600" y="3255"/>
                  <a:pt x="21600" y="3255"/>
                </a:cubicBezTo>
                <a:lnTo>
                  <a:pt x="18153" y="631"/>
                </a:lnTo>
                <a:cubicBezTo>
                  <a:pt x="14739" y="2183"/>
                  <a:pt x="12064" y="884"/>
                  <a:pt x="10800" y="0"/>
                </a:cubicBezTo>
                <a:close/>
                <a:moveTo>
                  <a:pt x="10800" y="918"/>
                </a:moveTo>
                <a:lnTo>
                  <a:pt x="10986" y="1024"/>
                </a:lnTo>
                <a:cubicBezTo>
                  <a:pt x="12241" y="1737"/>
                  <a:pt x="13584" y="2099"/>
                  <a:pt x="14976" y="2099"/>
                </a:cubicBezTo>
                <a:cubicBezTo>
                  <a:pt x="15925" y="2099"/>
                  <a:pt x="16885" y="1924"/>
                  <a:pt x="17831" y="1579"/>
                </a:cubicBezTo>
                <a:lnTo>
                  <a:pt x="18029" y="1509"/>
                </a:lnTo>
                <a:lnTo>
                  <a:pt x="20463" y="3363"/>
                </a:lnTo>
                <a:lnTo>
                  <a:pt x="20294" y="3599"/>
                </a:lnTo>
                <a:cubicBezTo>
                  <a:pt x="19614" y="4544"/>
                  <a:pt x="18803" y="6044"/>
                  <a:pt x="18803" y="7828"/>
                </a:cubicBezTo>
                <a:cubicBezTo>
                  <a:pt x="18803" y="9284"/>
                  <a:pt x="19337" y="10528"/>
                  <a:pt x="19854" y="11730"/>
                </a:cubicBezTo>
                <a:cubicBezTo>
                  <a:pt x="20325" y="12823"/>
                  <a:pt x="20770" y="13855"/>
                  <a:pt x="20770" y="14966"/>
                </a:cubicBezTo>
                <a:cubicBezTo>
                  <a:pt x="20770" y="16953"/>
                  <a:pt x="19020" y="19160"/>
                  <a:pt x="15183" y="19310"/>
                </a:cubicBezTo>
                <a:cubicBezTo>
                  <a:pt x="13544" y="19374"/>
                  <a:pt x="12138" y="19771"/>
                  <a:pt x="11001" y="20488"/>
                </a:cubicBezTo>
                <a:lnTo>
                  <a:pt x="10800" y="20615"/>
                </a:lnTo>
                <a:lnTo>
                  <a:pt x="10599" y="20488"/>
                </a:lnTo>
                <a:cubicBezTo>
                  <a:pt x="9463" y="19771"/>
                  <a:pt x="8056" y="19374"/>
                  <a:pt x="6417" y="19310"/>
                </a:cubicBezTo>
                <a:cubicBezTo>
                  <a:pt x="2580" y="19160"/>
                  <a:pt x="830" y="16953"/>
                  <a:pt x="830" y="14966"/>
                </a:cubicBezTo>
                <a:cubicBezTo>
                  <a:pt x="830" y="13856"/>
                  <a:pt x="1275" y="12823"/>
                  <a:pt x="1746" y="11730"/>
                </a:cubicBezTo>
                <a:cubicBezTo>
                  <a:pt x="2263" y="10528"/>
                  <a:pt x="2797" y="9285"/>
                  <a:pt x="2797" y="7828"/>
                </a:cubicBezTo>
                <a:cubicBezTo>
                  <a:pt x="2797" y="6044"/>
                  <a:pt x="1986" y="4544"/>
                  <a:pt x="1306" y="3599"/>
                </a:cubicBezTo>
                <a:lnTo>
                  <a:pt x="1137" y="3363"/>
                </a:lnTo>
                <a:lnTo>
                  <a:pt x="3571" y="1509"/>
                </a:lnTo>
                <a:lnTo>
                  <a:pt x="3769" y="1579"/>
                </a:lnTo>
                <a:cubicBezTo>
                  <a:pt x="4715" y="1924"/>
                  <a:pt x="5675" y="2099"/>
                  <a:pt x="6624" y="2099"/>
                </a:cubicBezTo>
                <a:cubicBezTo>
                  <a:pt x="8016" y="2099"/>
                  <a:pt x="9359" y="1737"/>
                  <a:pt x="10614" y="1024"/>
                </a:cubicBezTo>
                <a:lnTo>
                  <a:pt x="10800" y="918"/>
                </a:lnTo>
                <a:close/>
                <a:moveTo>
                  <a:pt x="10800" y="1669"/>
                </a:moveTo>
                <a:cubicBezTo>
                  <a:pt x="9485" y="2378"/>
                  <a:pt x="8081" y="2737"/>
                  <a:pt x="6624" y="2737"/>
                </a:cubicBezTo>
                <a:cubicBezTo>
                  <a:pt x="5651" y="2737"/>
                  <a:pt x="4670" y="2571"/>
                  <a:pt x="3704" y="2243"/>
                </a:cubicBezTo>
                <a:lnTo>
                  <a:pt x="2064" y="3490"/>
                </a:lnTo>
                <a:cubicBezTo>
                  <a:pt x="2687" y="4412"/>
                  <a:pt x="3354" y="5739"/>
                  <a:pt x="3480" y="7305"/>
                </a:cubicBezTo>
                <a:lnTo>
                  <a:pt x="18120" y="7305"/>
                </a:lnTo>
                <a:cubicBezTo>
                  <a:pt x="18246" y="5738"/>
                  <a:pt x="18913" y="4412"/>
                  <a:pt x="19536" y="3490"/>
                </a:cubicBezTo>
                <a:lnTo>
                  <a:pt x="17896" y="2243"/>
                </a:lnTo>
                <a:cubicBezTo>
                  <a:pt x="16930" y="2572"/>
                  <a:pt x="15948" y="2737"/>
                  <a:pt x="14976" y="2737"/>
                </a:cubicBezTo>
                <a:cubicBezTo>
                  <a:pt x="13518" y="2737"/>
                  <a:pt x="12115" y="2378"/>
                  <a:pt x="10800" y="1669"/>
                </a:cubicBezTo>
                <a:close/>
                <a:moveTo>
                  <a:pt x="3499" y="7943"/>
                </a:moveTo>
                <a:cubicBezTo>
                  <a:pt x="3473" y="9468"/>
                  <a:pt x="2928" y="10736"/>
                  <a:pt x="2401" y="11963"/>
                </a:cubicBezTo>
                <a:cubicBezTo>
                  <a:pt x="1955" y="12998"/>
                  <a:pt x="1535" y="13976"/>
                  <a:pt x="1535" y="14966"/>
                </a:cubicBezTo>
                <a:cubicBezTo>
                  <a:pt x="1535" y="17380"/>
                  <a:pt x="4081" y="18580"/>
                  <a:pt x="6447" y="18672"/>
                </a:cubicBezTo>
                <a:cubicBezTo>
                  <a:pt x="8127" y="18738"/>
                  <a:pt x="9590" y="19131"/>
                  <a:pt x="10800" y="19842"/>
                </a:cubicBezTo>
                <a:cubicBezTo>
                  <a:pt x="12010" y="19132"/>
                  <a:pt x="13473" y="18738"/>
                  <a:pt x="15153" y="18672"/>
                </a:cubicBezTo>
                <a:cubicBezTo>
                  <a:pt x="17519" y="18580"/>
                  <a:pt x="20065" y="17380"/>
                  <a:pt x="20065" y="14966"/>
                </a:cubicBezTo>
                <a:cubicBezTo>
                  <a:pt x="20065" y="13976"/>
                  <a:pt x="19645" y="12998"/>
                  <a:pt x="19199" y="11963"/>
                </a:cubicBezTo>
                <a:cubicBezTo>
                  <a:pt x="18672" y="10736"/>
                  <a:pt x="18127" y="9468"/>
                  <a:pt x="18101" y="7943"/>
                </a:cubicBezTo>
                <a:lnTo>
                  <a:pt x="3499" y="79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89" name="07"/>
          <p:cNvSpPr txBox="1"/>
          <p:nvPr/>
        </p:nvSpPr>
        <p:spPr>
          <a:xfrm>
            <a:off x="22909851" y="760729"/>
            <a:ext cx="76657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294" name="Wasserstein Dista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Wasserstein Distance</a:t>
            </a:r>
          </a:p>
        </p:txBody>
      </p:sp>
      <p:sp>
        <p:nvSpPr>
          <p:cNvPr id="295" name="There are some probability distributions that converge under the Wasserstein distance but do not under the other distances and divergences"/>
          <p:cNvSpPr txBox="1"/>
          <p:nvPr/>
        </p:nvSpPr>
        <p:spPr>
          <a:xfrm>
            <a:off x="4148744" y="3899729"/>
            <a:ext cx="16086512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There are some probability distributions that converge under the </a:t>
            </a:r>
            <a:r>
              <a:rPr>
                <a:solidFill>
                  <a:schemeClr val="accent2"/>
                </a:solidFill>
              </a:rPr>
              <a:t>Wasserstein</a:t>
            </a:r>
            <a:r>
              <a:t> distance but do not under the other distances and divergences</a:t>
            </a:r>
          </a:p>
        </p:txBody>
      </p:sp>
      <p:sp>
        <p:nvSpPr>
          <p:cNvPr id="296" name="In those cases we can apply gradient descent on the Wasserstein distance (due to its continuity) in order to learn a probability distributions"/>
          <p:cNvSpPr txBox="1"/>
          <p:nvPr/>
        </p:nvSpPr>
        <p:spPr>
          <a:xfrm>
            <a:off x="5190621" y="5636394"/>
            <a:ext cx="14002758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In those cases we can apply gradient descent on the </a:t>
            </a:r>
            <a:r>
              <a:rPr>
                <a:solidFill>
                  <a:schemeClr val="accent2"/>
                </a:solidFill>
              </a:rPr>
              <a:t>Wasserstein </a:t>
            </a:r>
            <a:r>
              <a:t>distance (due to its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continuity</a:t>
            </a:r>
            <a:r>
              <a:t>) in order to learn a probability distributions</a:t>
            </a:r>
          </a:p>
        </p:txBody>
      </p:sp>
      <p:sp>
        <p:nvSpPr>
          <p:cNvPr id="297" name="However the Wasserstein distance is much weaker than the JS distance"/>
          <p:cNvSpPr txBox="1"/>
          <p:nvPr/>
        </p:nvSpPr>
        <p:spPr>
          <a:xfrm>
            <a:off x="5190621" y="7373059"/>
            <a:ext cx="14002758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However the </a:t>
            </a:r>
            <a:r>
              <a:rPr>
                <a:solidFill>
                  <a:schemeClr val="accent2"/>
                </a:solidFill>
              </a:rPr>
              <a:t>Wasserstein </a:t>
            </a:r>
            <a:r>
              <a:t>distance is much weaker than the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JS distance</a:t>
            </a:r>
          </a:p>
        </p:txBody>
      </p:sp>
      <p:sp>
        <p:nvSpPr>
          <p:cNvPr id="298" name="Due to the Theorem 1 and the Corollary 1,…"/>
          <p:cNvSpPr txBox="1"/>
          <p:nvPr/>
        </p:nvSpPr>
        <p:spPr>
          <a:xfrm>
            <a:off x="5915130" y="8576324"/>
            <a:ext cx="12553740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Due to the Theorem 1 and the Corollary 1,</a:t>
            </a:r>
          </a:p>
          <a:p>
            <a:pPr algn="ctr">
              <a:spcBef>
                <a:spcPts val="0"/>
              </a:spcBef>
              <a:defRPr sz="3200"/>
            </a:pPr>
            <a:r>
              <a:t>The use of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Feedforward Neural Network</a:t>
            </a:r>
            <a:r>
              <a:t> implies minimizing the </a:t>
            </a:r>
            <a:r>
              <a:rPr>
                <a:solidFill>
                  <a:schemeClr val="accent2"/>
                </a:solidFill>
              </a:rPr>
              <a:t>Wasserstein</a:t>
            </a:r>
            <a:r>
              <a:t> distance make sense (continuous and differentiable)</a:t>
            </a:r>
          </a:p>
        </p:txBody>
      </p:sp>
      <p:sp>
        <p:nvSpPr>
          <p:cNvPr id="299" name="Due to the Theorem 2,…"/>
          <p:cNvSpPr txBox="1"/>
          <p:nvPr/>
        </p:nvSpPr>
        <p:spPr>
          <a:xfrm>
            <a:off x="6772559" y="10846390"/>
            <a:ext cx="10838881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Due to the Theorem 2,</a:t>
            </a:r>
          </a:p>
          <a:p>
            <a:pPr algn="ctr">
              <a:spcBef>
                <a:spcPts val="0"/>
              </a:spcBef>
              <a:defRPr sz="3200"/>
            </a:pPr>
            <a:r>
              <a:t>The </a:t>
            </a:r>
            <a:r>
              <a:rPr>
                <a:solidFill>
                  <a:schemeClr val="accent2"/>
                </a:solidFill>
              </a:rPr>
              <a:t>Wasserstein</a:t>
            </a:r>
            <a:r>
              <a:t> distance is a more sensible cost function for this problem than the KL, JS and TV distances.</a:t>
            </a:r>
          </a:p>
        </p:txBody>
      </p:sp>
      <p:pic>
        <p:nvPicPr>
          <p:cNvPr id="300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6535587"/>
            <a:ext cx="2942245" cy="23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35254" y="6535587"/>
            <a:ext cx="2956066" cy="2305882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Ecuación"/>
          <p:cNvSpPr txBox="1"/>
          <p:nvPr/>
        </p:nvSpPr>
        <p:spPr>
          <a:xfrm>
            <a:off x="1716522" y="5673854"/>
            <a:ext cx="1922200" cy="5447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0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000">
              <a:solidFill>
                <a:srgbClr val="4CECD6"/>
              </a:solidFill>
            </a:endParaRPr>
          </a:p>
        </p:txBody>
      </p:sp>
      <p:sp>
        <p:nvSpPr>
          <p:cNvPr id="303" name="Ecuación"/>
          <p:cNvSpPr txBox="1"/>
          <p:nvPr/>
        </p:nvSpPr>
        <p:spPr>
          <a:xfrm>
            <a:off x="20704435" y="5673854"/>
            <a:ext cx="2017704" cy="5447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40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0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306" name="Wasserstein Gradi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Wasserstein Gradient</a:t>
            </a:r>
          </a:p>
        </p:txBody>
      </p:sp>
      <p:sp>
        <p:nvSpPr>
          <p:cNvPr id="307" name="The Wasserstein distance have nice properties when optimized, but the infimum is highly intractable"/>
          <p:cNvSpPr txBox="1"/>
          <p:nvPr/>
        </p:nvSpPr>
        <p:spPr>
          <a:xfrm>
            <a:off x="2871176" y="3787367"/>
            <a:ext cx="18641648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</a:t>
            </a:r>
            <a:r>
              <a:rPr>
                <a:solidFill>
                  <a:schemeClr val="accent2"/>
                </a:solidFill>
              </a:rPr>
              <a:t>Wasserstein</a:t>
            </a:r>
            <a:r>
              <a:t> distance have nice properties when optimized, but the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infimum is highly intractable</a:t>
            </a:r>
          </a:p>
        </p:txBody>
      </p:sp>
      <p:sp>
        <p:nvSpPr>
          <p:cNvPr id="308" name="On the other hand, the Kantorovich-Rubinstein duality tell us:…"/>
          <p:cNvSpPr txBox="1"/>
          <p:nvPr/>
        </p:nvSpPr>
        <p:spPr>
          <a:xfrm>
            <a:off x="6534048" y="4967220"/>
            <a:ext cx="11315904" cy="279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1500"/>
              </a:spcBef>
              <a:defRPr sz="3200"/>
            </a:pPr>
            <a:r>
              <a:t>On the other hand, the Kantorovich-Rubinstein duality tell us:</a:t>
            </a:r>
          </a:p>
          <a:p>
            <a:pPr algn="ctr">
              <a:spcBef>
                <a:spcPts val="150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sup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lim>
                  </m:limLow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e>
                          <m:r>
                            <m:rPr>
                              <m:sty m:val="p"/>
                              <m:scr m:val="double-struck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e>
                          <m:r>
                            <m:rPr>
                              <m:sty m:val="p"/>
                              <m:scr m:val="double-struck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  <a:p>
            <a:pPr algn="ctr">
              <a:spcBef>
                <a:spcPts val="1500"/>
              </a:spcBef>
              <a:defRPr sz="3200"/>
            </a:pPr>
            <a:r>
              <a:t>Overall the </a:t>
            </a:r>
            <a:r>
              <a:rPr>
                <a:solidFill>
                  <a:schemeClr val="accent2"/>
                </a:solidFill>
              </a:rPr>
              <a:t>1-Lipschitz functions</a:t>
            </a:r>
            <a:r>
              <a:t>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:</m:t>
                </m:r>
                <m:r>
                  <m:rPr>
                    <m:scr m:val="script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ty m:val="p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ℜ</m:t>
                </m:r>
              </m:oMath>
            </a14:m>
          </a:p>
        </p:txBody>
      </p:sp>
      <p:sp>
        <p:nvSpPr>
          <p:cNvPr id="309" name="Due to the Theorem 3 we can differentiate  :"/>
          <p:cNvSpPr txBox="1"/>
          <p:nvPr/>
        </p:nvSpPr>
        <p:spPr>
          <a:xfrm>
            <a:off x="7040066" y="8628538"/>
            <a:ext cx="10303868" cy="1718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1500"/>
              </a:spcBef>
              <a:defRPr sz="3200"/>
            </a:pPr>
            <a:r>
              <a:t>Due to the Theorem 3 we can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differentiate</a:t>
            </a:r>
            <a:r>
              <a:t> </a:t>
            </a:r>
            <a14:m>
              <m:oMath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>
                <a:solidFill>
                  <a:schemeClr val="accent2"/>
                </a:solidFill>
              </a:rPr>
              <a:t>:</a:t>
            </a:r>
          </a:p>
          <a:p>
            <a:pPr algn="ctr">
              <a:spcBef>
                <a:spcPts val="150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310" name="Rectángulo redondeado"/>
          <p:cNvSpPr/>
          <p:nvPr/>
        </p:nvSpPr>
        <p:spPr>
          <a:xfrm>
            <a:off x="6633391" y="8334237"/>
            <a:ext cx="11117217" cy="2306729"/>
          </a:xfrm>
          <a:prstGeom prst="roundRect">
            <a:avLst>
              <a:gd name="adj" fmla="val 13085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pic>
        <p:nvPicPr>
          <p:cNvPr id="31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68676" t="7772" r="7197" b="67446"/>
          <a:stretch>
            <a:fillRect/>
          </a:stretch>
        </p:blipFill>
        <p:spPr>
          <a:xfrm>
            <a:off x="1206500" y="4967220"/>
            <a:ext cx="2469871" cy="2357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39485" t="65971" r="36388" b="9248"/>
          <a:stretch>
            <a:fillRect/>
          </a:stretch>
        </p:blipFill>
        <p:spPr>
          <a:xfrm>
            <a:off x="1206499" y="7759920"/>
            <a:ext cx="2469872" cy="2357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7070" t="7682" r="68803" b="67536"/>
          <a:stretch>
            <a:fillRect/>
          </a:stretch>
        </p:blipFill>
        <p:spPr>
          <a:xfrm>
            <a:off x="20707747" y="4967220"/>
            <a:ext cx="2469871" cy="2357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39306" t="7104" r="36568" b="68114"/>
          <a:stretch>
            <a:fillRect/>
          </a:stretch>
        </p:blipFill>
        <p:spPr>
          <a:xfrm>
            <a:off x="20707746" y="7759920"/>
            <a:ext cx="2469871" cy="235751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Ecuación"/>
          <p:cNvSpPr txBox="1"/>
          <p:nvPr/>
        </p:nvSpPr>
        <p:spPr>
          <a:xfrm rot="5400000">
            <a:off x="2996554" y="7070506"/>
            <a:ext cx="2237732" cy="8783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/>
                    <m:lim>
                      <m:r>
                        <a:rPr xmlns:a="http://schemas.openxmlformats.org/drawingml/2006/main" sz="26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⏞</m:t>
                      </m:r>
                    </m:lim>
                  </m:limUpp>
                </m:oMath>
              </m:oMathPara>
            </a14:m>
            <a:endParaRPr sz="26800">
              <a:solidFill>
                <a:srgbClr val="FFFFFF"/>
              </a:solidFill>
            </a:endParaRPr>
          </a:p>
        </p:txBody>
      </p:sp>
      <p:sp>
        <p:nvSpPr>
          <p:cNvPr id="316" name="Ecuación"/>
          <p:cNvSpPr txBox="1"/>
          <p:nvPr/>
        </p:nvSpPr>
        <p:spPr>
          <a:xfrm rot="16200879">
            <a:off x="18927320" y="7070506"/>
            <a:ext cx="2237732" cy="8783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/>
                    <m:lim>
                      <m:r>
                        <a:rPr xmlns:a="http://schemas.openxmlformats.org/drawingml/2006/main" sz="26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⏞</m:t>
                      </m:r>
                    </m:lim>
                  </m:limUpp>
                </m:oMath>
              </m:oMathPara>
            </a14:m>
            <a:endParaRPr sz="26800">
              <a:solidFill>
                <a:srgbClr val="FFFFFF"/>
              </a:solidFill>
            </a:endParaRPr>
          </a:p>
        </p:txBody>
      </p:sp>
      <p:sp>
        <p:nvSpPr>
          <p:cNvPr id="317" name="Línea"/>
          <p:cNvSpPr/>
          <p:nvPr/>
        </p:nvSpPr>
        <p:spPr>
          <a:xfrm>
            <a:off x="4487366" y="7500692"/>
            <a:ext cx="2796433" cy="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8" name="Línea"/>
          <p:cNvSpPr/>
          <p:nvPr/>
        </p:nvSpPr>
        <p:spPr>
          <a:xfrm flipH="1">
            <a:off x="16929803" y="7499918"/>
            <a:ext cx="2796433" cy="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9" name="In order to have the parameters   of the neural network   lie in a compact space,…"/>
          <p:cNvSpPr txBox="1"/>
          <p:nvPr/>
        </p:nvSpPr>
        <p:spPr>
          <a:xfrm>
            <a:off x="2871176" y="11215282"/>
            <a:ext cx="18641648" cy="1314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In order to have the parameters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t> of the </a:t>
            </a:r>
            <a:r>
              <a:rPr>
                <a:solidFill>
                  <a:schemeClr val="accent2"/>
                </a:solidFill>
              </a:rPr>
              <a:t>neural network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</m:oMath>
            </a14:m>
            <a:r>
              <a:t> lie in a compact space,</a:t>
            </a:r>
          </a:p>
          <a:p>
            <a:pPr algn="ctr">
              <a:spcBef>
                <a:spcPts val="0"/>
              </a:spcBef>
              <a:defRPr sz="3200"/>
            </a:pPr>
            <a:r>
              <a:t>We can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clamp</a:t>
            </a:r>
            <a:r>
              <a:t> the weights to a fixed box after each gradient update. (Lipschitz Constraints)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322" name="WGANs Efficie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WGANs Efficience</a:t>
            </a:r>
          </a:p>
        </p:txBody>
      </p:sp>
      <p:sp>
        <p:nvSpPr>
          <p:cNvPr id="323" name="The Generator network in a WGANs is the function  ,…"/>
          <p:cNvSpPr txBox="1"/>
          <p:nvPr/>
        </p:nvSpPr>
        <p:spPr>
          <a:xfrm>
            <a:off x="2871176" y="3873638"/>
            <a:ext cx="18641648" cy="146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</a:t>
            </a:r>
            <a:r>
              <a:rPr>
                <a:solidFill>
                  <a:schemeClr val="accent2"/>
                </a:solidFill>
              </a:rPr>
              <a:t>Generator</a:t>
            </a:r>
            <a:r>
              <a:t> network in a WGANs is the function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</m:sSub>
              </m:oMath>
            </a14:m>
            <a:r>
              <a:t>,</a:t>
            </a:r>
          </a:p>
          <a:p>
            <a:pPr algn="ctr">
              <a:spcBef>
                <a:spcPts val="0"/>
              </a:spcBef>
              <a:defRPr sz="3200"/>
            </a:pPr>
            <a:r>
              <a:t>While the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Critic</a:t>
            </a:r>
            <a:r>
              <a:t> (discriminator) network corresponds to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</m:oMath>
            </a14:m>
          </a:p>
        </p:txBody>
      </p:sp>
      <p:pic>
        <p:nvPicPr>
          <p:cNvPr id="324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6023" y="5881570"/>
            <a:ext cx="10291954" cy="6905184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Wasserstein GANs can be used for combating GANs difficulties"/>
          <p:cNvSpPr txBox="1"/>
          <p:nvPr/>
        </p:nvSpPr>
        <p:spPr>
          <a:xfrm>
            <a:off x="1206500" y="7151570"/>
            <a:ext cx="4540569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Wasserstein GANs can be used for combating GANs difficulties</a:t>
            </a:r>
          </a:p>
        </p:txBody>
      </p:sp>
      <p:sp>
        <p:nvSpPr>
          <p:cNvPr id="326" name="WGAN offers higher stability to the training model in comparison to simple GAN architectures"/>
          <p:cNvSpPr txBox="1"/>
          <p:nvPr/>
        </p:nvSpPr>
        <p:spPr>
          <a:xfrm>
            <a:off x="18160841" y="6884870"/>
            <a:ext cx="5214418" cy="2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WGAN offers higher stability to the training model in comparison to simple GAN architectures</a:t>
            </a:r>
          </a:p>
        </p:txBody>
      </p:sp>
      <p:sp>
        <p:nvSpPr>
          <p:cNvPr id="327" name="No evidence of…"/>
          <p:cNvSpPr txBox="1"/>
          <p:nvPr/>
        </p:nvSpPr>
        <p:spPr>
          <a:xfrm>
            <a:off x="19017057" y="10155523"/>
            <a:ext cx="3501987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No evidence of</a:t>
            </a:r>
          </a:p>
          <a:p>
            <a:pPr algn="ctr">
              <a:spcBef>
                <a:spcPts val="0"/>
              </a:spcBef>
              <a:defRPr sz="3200"/>
            </a:pPr>
            <a:r>
              <a:t>mode collapse in</a:t>
            </a:r>
          </a:p>
          <a:p>
            <a:pPr algn="ctr">
              <a:spcBef>
                <a:spcPts val="0"/>
              </a:spcBef>
              <a:defRPr sz="3200"/>
            </a:pPr>
            <a:r>
              <a:t>the experiments</a:t>
            </a:r>
          </a:p>
        </p:txBody>
      </p:sp>
      <p:sp>
        <p:nvSpPr>
          <p:cNvPr id="328" name="Meaningful learning curves useful for debugging and hyperparameters searches"/>
          <p:cNvSpPr txBox="1"/>
          <p:nvPr/>
        </p:nvSpPr>
        <p:spPr>
          <a:xfrm>
            <a:off x="869576" y="10155523"/>
            <a:ext cx="5214417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Meaningful learning curves useful for debugging and hyperparameters searches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331" name="WGANs Efficie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WGANs Efficience</a:t>
            </a:r>
          </a:p>
        </p:txBody>
      </p:sp>
      <p:sp>
        <p:nvSpPr>
          <p:cNvPr id="332" name="The Generator network in a WGANs is the function  ,…"/>
          <p:cNvSpPr txBox="1"/>
          <p:nvPr/>
        </p:nvSpPr>
        <p:spPr>
          <a:xfrm>
            <a:off x="2871176" y="3873638"/>
            <a:ext cx="18641648" cy="146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</a:t>
            </a:r>
            <a:r>
              <a:rPr>
                <a:solidFill>
                  <a:schemeClr val="accent2"/>
                </a:solidFill>
              </a:rPr>
              <a:t>Generator</a:t>
            </a:r>
            <a:r>
              <a:t> network in a WGANs is the function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</m:sSub>
              </m:oMath>
            </a14:m>
            <a:r>
              <a:t>,</a:t>
            </a:r>
          </a:p>
          <a:p>
            <a:pPr algn="ctr">
              <a:spcBef>
                <a:spcPts val="0"/>
              </a:spcBef>
              <a:defRPr sz="3200"/>
            </a:pPr>
            <a:r>
              <a:t>While the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Critic</a:t>
            </a:r>
            <a:r>
              <a:t> (discriminator) network corresponds to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</m:oMath>
            </a14:m>
          </a:p>
        </p:txBody>
      </p:sp>
      <p:pic>
        <p:nvPicPr>
          <p:cNvPr id="333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6023" y="5881570"/>
            <a:ext cx="10291954" cy="6905184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WGAN offers higher stability to the training model in comparison to simple GAN architectures"/>
          <p:cNvSpPr txBox="1"/>
          <p:nvPr/>
        </p:nvSpPr>
        <p:spPr>
          <a:xfrm>
            <a:off x="18160841" y="6884870"/>
            <a:ext cx="5214418" cy="2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WGAN offers higher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stability</a:t>
            </a:r>
            <a:r>
              <a:t> to the training model in comparison to simple GAN architectures</a:t>
            </a:r>
          </a:p>
        </p:txBody>
      </p:sp>
      <p:sp>
        <p:nvSpPr>
          <p:cNvPr id="335" name="No evidence of…"/>
          <p:cNvSpPr txBox="1"/>
          <p:nvPr/>
        </p:nvSpPr>
        <p:spPr>
          <a:xfrm>
            <a:off x="19017057" y="10155523"/>
            <a:ext cx="3501987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No evidence of</a:t>
            </a:r>
          </a:p>
          <a:p>
            <a:pPr algn="ctr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mode collapse</a:t>
            </a:r>
            <a:r>
              <a:t> in</a:t>
            </a:r>
          </a:p>
          <a:p>
            <a:pPr algn="ctr">
              <a:spcBef>
                <a:spcPts val="0"/>
              </a:spcBef>
              <a:defRPr sz="3200"/>
            </a:pPr>
            <a:r>
              <a:t>the experiments</a:t>
            </a:r>
          </a:p>
        </p:txBody>
      </p:sp>
      <p:sp>
        <p:nvSpPr>
          <p:cNvPr id="336" name="Meaningful learning curves useful for debugging and hyperparameters searches"/>
          <p:cNvSpPr txBox="1"/>
          <p:nvPr/>
        </p:nvSpPr>
        <p:spPr>
          <a:xfrm>
            <a:off x="869576" y="10155523"/>
            <a:ext cx="5214417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Meaningful learning curves useful for debugging and hyperparameters searches</a:t>
            </a:r>
          </a:p>
        </p:txBody>
      </p:sp>
      <p:sp>
        <p:nvSpPr>
          <p:cNvPr id="337" name="We can apply gradient descent on the Wasserstein distance (due to its continuity) in order to learn a probability distributions"/>
          <p:cNvSpPr txBox="1"/>
          <p:nvPr/>
        </p:nvSpPr>
        <p:spPr>
          <a:xfrm>
            <a:off x="380405" y="6884870"/>
            <a:ext cx="6192758" cy="2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We can apply gradient descent on the </a:t>
            </a:r>
            <a:r>
              <a:rPr>
                <a:solidFill>
                  <a:schemeClr val="accent2"/>
                </a:solidFill>
              </a:rPr>
              <a:t>Wasserstein </a:t>
            </a:r>
            <a:r>
              <a:t>distance (due to its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continuity</a:t>
            </a:r>
            <a:r>
              <a:t>) in order to learn a probability distributions</a:t>
            </a:r>
          </a:p>
        </p:txBody>
      </p:sp>
      <p:sp>
        <p:nvSpPr>
          <p:cNvPr id="338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339" name="08"/>
          <p:cNvSpPr txBox="1"/>
          <p:nvPr/>
        </p:nvSpPr>
        <p:spPr>
          <a:xfrm>
            <a:off x="23002453" y="620801"/>
            <a:ext cx="81635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WGANs"/>
          <p:cNvSpPr txBox="1"/>
          <p:nvPr>
            <p:ph type="title"/>
          </p:nvPr>
        </p:nvSpPr>
        <p:spPr>
          <a:xfrm>
            <a:off x="1206500" y="633486"/>
            <a:ext cx="8627680" cy="1689101"/>
          </a:xfrm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342" name="Algorithm"/>
          <p:cNvSpPr txBox="1"/>
          <p:nvPr>
            <p:ph type="body" idx="21"/>
          </p:nvPr>
        </p:nvSpPr>
        <p:spPr>
          <a:xfrm>
            <a:off x="1206500" y="2322586"/>
            <a:ext cx="8627680" cy="100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Algorithm</a:t>
            </a:r>
          </a:p>
        </p:txBody>
      </p:sp>
      <p:sp>
        <p:nvSpPr>
          <p:cNvPr id="343" name="while   has not converged do…"/>
          <p:cNvSpPr txBox="1"/>
          <p:nvPr/>
        </p:nvSpPr>
        <p:spPr>
          <a:xfrm>
            <a:off x="11235108" y="633487"/>
            <a:ext cx="11490385" cy="1152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while</a:t>
            </a:r>
            <a:r>
              <a:t>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 has not converged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do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lvl="1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for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0,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</m:oMath>
            </a14:m>
            <a:r>
              <a:t>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do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lvl="2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&gt;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Sample real data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{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}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∼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2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&gt; </a:t>
            </a:r>
            <a:r>
              <a:t>Sample prior data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{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}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∼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2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&gt;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Update the </a:t>
            </a:r>
            <a:r>
              <a:rPr b="0"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  <a:latin typeface="Graphik Light"/>
                <a:ea typeface="Graphik Light"/>
                <a:cs typeface="Graphik Light"/>
                <a:sym typeface="Graphik Light"/>
              </a:rPr>
              <a:t>critic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by ascending stochastic gradient</a:t>
            </a:r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2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2"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←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d>
                    <m:d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</m:oMath>
              </m:oMathPara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2"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m:rPr>
                      <m:nor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RMSProp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2"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m:rPr>
                      <m:nor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clip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1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end for</a:t>
            </a:r>
          </a:p>
          <a:p>
            <a:pPr lvl="1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&gt;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Sample prior data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{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}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∼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1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&gt;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Update the </a:t>
            </a:r>
            <a:r>
              <a:rPr b="0">
                <a:solidFill>
                  <a:schemeClr val="accent2"/>
                </a:solidFill>
                <a:latin typeface="Graphik Light"/>
                <a:ea typeface="Graphik Light"/>
                <a:cs typeface="Graphik Light"/>
                <a:sym typeface="Graphik Light"/>
              </a:rPr>
              <a:t>generator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by descending stochastic gradient</a:t>
            </a:r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1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1"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1"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m:rPr>
                      <m:nor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RMSProp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end while</a:t>
            </a:r>
          </a:p>
        </p:txBody>
      </p:sp>
      <p:sp>
        <p:nvSpPr>
          <p:cNvPr id="344" name="Default values used in the paper:…"/>
          <p:cNvSpPr txBox="1"/>
          <p:nvPr/>
        </p:nvSpPr>
        <p:spPr>
          <a:xfrm>
            <a:off x="1206500" y="4216603"/>
            <a:ext cx="8627680" cy="435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Default values used in the paper:</a:t>
            </a:r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0.00005</m:t>
                </m:r>
              </m:oMath>
            </a14:m>
            <a:r>
              <a:t> is the learning rate</a:t>
            </a:r>
          </a:p>
          <a:p>
            <a:pPr algn="ctr">
              <a:spcBef>
                <a:spcPts val="0"/>
              </a:spcBef>
              <a:defRPr sz="3200"/>
            </a:pP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0.01</m:t>
                </m:r>
              </m:oMath>
            </a14:m>
            <a:r>
              <a:t> is the clipping parameter</a:t>
            </a:r>
          </a:p>
          <a:p>
            <a:pPr algn="ctr">
              <a:spcBef>
                <a:spcPts val="0"/>
              </a:spcBef>
              <a:defRPr sz="3200"/>
            </a:pP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5</m:t>
                </m:r>
              </m:oMath>
            </a14:m>
            <a:r>
              <a:t> is the number of iterations</a:t>
            </a:r>
          </a:p>
          <a:p>
            <a:pPr algn="ctr">
              <a:spcBef>
                <a:spcPts val="0"/>
              </a:spcBef>
              <a:defRPr sz="3200"/>
            </a:pPr>
            <a:r>
              <a:t>per generation iteration</a:t>
            </a:r>
          </a:p>
          <a:p>
            <a:pPr algn="ctr">
              <a:spcBef>
                <a:spcPts val="0"/>
              </a:spcBef>
              <a:defRPr sz="3200"/>
            </a:pP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64</m:t>
                </m:r>
              </m:oMath>
            </a14:m>
            <a:r>
              <a:t> is the batch size</a:t>
            </a:r>
          </a:p>
        </p:txBody>
      </p:sp>
      <p:sp>
        <p:nvSpPr>
          <p:cNvPr id="345" name="It also requires:…"/>
          <p:cNvSpPr txBox="1"/>
          <p:nvPr/>
        </p:nvSpPr>
        <p:spPr>
          <a:xfrm>
            <a:off x="1206500" y="9464654"/>
            <a:ext cx="8627680" cy="25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It also requires:</a:t>
            </a:r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:r>
              <a:t> The initial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critic</a:t>
            </a:r>
            <a:r>
              <a:t> parameters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algn="ctr">
              <a:spcBef>
                <a:spcPts val="0"/>
              </a:spcBef>
              <a:defRPr sz="3200"/>
            </a:pPr>
            <a:r>
              <a:t>The inicial </a:t>
            </a:r>
            <a:r>
              <a:rPr>
                <a:solidFill>
                  <a:schemeClr val="accent2"/>
                </a:solidFill>
              </a:rPr>
              <a:t>generator’s</a:t>
            </a:r>
            <a:r>
              <a:t> parameters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  <p:sp>
        <p:nvSpPr>
          <p:cNvPr id="346" name="Ecuación"/>
          <p:cNvSpPr txBox="1"/>
          <p:nvPr/>
        </p:nvSpPr>
        <p:spPr>
          <a:xfrm>
            <a:off x="13767195" y="4895661"/>
            <a:ext cx="431773" cy="4779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  <p:sp>
        <p:nvSpPr>
          <p:cNvPr id="347" name="Ecuación"/>
          <p:cNvSpPr txBox="1"/>
          <p:nvPr/>
        </p:nvSpPr>
        <p:spPr>
          <a:xfrm>
            <a:off x="16967599" y="4895661"/>
            <a:ext cx="431773" cy="4779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  <p:sp>
        <p:nvSpPr>
          <p:cNvPr id="348" name="Ecuación"/>
          <p:cNvSpPr txBox="1"/>
          <p:nvPr/>
        </p:nvSpPr>
        <p:spPr>
          <a:xfrm>
            <a:off x="18792580" y="4895661"/>
            <a:ext cx="431773" cy="4779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  <p:sp>
        <p:nvSpPr>
          <p:cNvPr id="349" name="Ecuación"/>
          <p:cNvSpPr txBox="1"/>
          <p:nvPr/>
        </p:nvSpPr>
        <p:spPr>
          <a:xfrm>
            <a:off x="17875983" y="9941762"/>
            <a:ext cx="431773" cy="4779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  <p:sp>
        <p:nvSpPr>
          <p:cNvPr id="350" name="Ecuación"/>
          <p:cNvSpPr txBox="1"/>
          <p:nvPr/>
        </p:nvSpPr>
        <p:spPr>
          <a:xfrm>
            <a:off x="19389452" y="5018582"/>
            <a:ext cx="410264" cy="3549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</m:oMath>
              </m:oMathPara>
            </a14:m>
            <a:endParaRPr sz="4000">
              <a:solidFill>
                <a:srgbClr val="4CECD6"/>
              </a:solidFill>
            </a:endParaRPr>
          </a:p>
        </p:txBody>
      </p:sp>
      <p:sp>
        <p:nvSpPr>
          <p:cNvPr id="351" name="Ecuación"/>
          <p:cNvSpPr txBox="1"/>
          <p:nvPr/>
        </p:nvSpPr>
        <p:spPr>
          <a:xfrm>
            <a:off x="18471216" y="10051983"/>
            <a:ext cx="410264" cy="3549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</m:oMath>
              </m:oMathPara>
            </a14:m>
            <a:endParaRPr sz="4000">
              <a:solidFill>
                <a:srgbClr val="4CECD6"/>
              </a:solidFill>
            </a:endParaRPr>
          </a:p>
        </p:txBody>
      </p:sp>
      <p:sp>
        <p:nvSpPr>
          <p:cNvPr id="352" name="Ecuación"/>
          <p:cNvSpPr txBox="1"/>
          <p:nvPr/>
        </p:nvSpPr>
        <p:spPr>
          <a:xfrm>
            <a:off x="19607283" y="6065899"/>
            <a:ext cx="431773" cy="4779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  <p:sp>
        <p:nvSpPr>
          <p:cNvPr id="353" name="Ecuación"/>
          <p:cNvSpPr txBox="1"/>
          <p:nvPr/>
        </p:nvSpPr>
        <p:spPr>
          <a:xfrm>
            <a:off x="19275152" y="11218378"/>
            <a:ext cx="410264" cy="3549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</m:oMath>
              </m:oMathPara>
            </a14:m>
            <a:endParaRPr sz="4000">
              <a:solidFill>
                <a:srgbClr val="4CECD6"/>
              </a:solidFill>
            </a:endParaRPr>
          </a:p>
        </p:txBody>
      </p:sp>
      <p:sp>
        <p:nvSpPr>
          <p:cNvPr id="354" name="Ecuación"/>
          <p:cNvSpPr txBox="1"/>
          <p:nvPr/>
        </p:nvSpPr>
        <p:spPr>
          <a:xfrm>
            <a:off x="14497071" y="10051983"/>
            <a:ext cx="410264" cy="3549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</m:oMath>
              </m:oMathPara>
            </a14:m>
            <a:endParaRPr sz="4000">
              <a:solidFill>
                <a:srgbClr val="4CECD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Content</a:t>
            </a:r>
          </a:p>
        </p:txBody>
      </p:sp>
      <p:sp>
        <p:nvSpPr>
          <p:cNvPr id="176" name="Wasserstein Generative Adversarial Network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Wasserstein Generative Adversarial Networks</a:t>
            </a:r>
          </a:p>
        </p:txBody>
      </p:sp>
      <p:sp>
        <p:nvSpPr>
          <p:cNvPr id="177" name="Generative Adversarial Networ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Generative Adversarial Networks</a:t>
            </a:r>
          </a:p>
          <a:p>
            <a:pPr lvl="1" marL="1047750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Implementation and Planets Images Generation Example</a:t>
            </a:r>
          </a:p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Wasserstein Generative Adversarial Networks</a:t>
            </a:r>
          </a:p>
          <a:p>
            <a:pPr lvl="1" marL="1047750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Implementation using WGANs-GP</a:t>
            </a:r>
          </a:p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Quantum Machine Learning</a:t>
            </a:r>
          </a:p>
          <a:p>
            <a:pPr lvl="1" marL="1047750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Quantum Data Encoding, Quantum Gradients and VarQITE</a:t>
            </a:r>
          </a:p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Generative Quantum Machine Learning</a:t>
            </a:r>
          </a:p>
          <a:p>
            <a:pPr lvl="1" marL="1047750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Quantum Generative Adversarial Networks</a:t>
            </a:r>
          </a:p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357" name="Results and Exampl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Results and Examples</a:t>
            </a:r>
          </a:p>
        </p:txBody>
      </p:sp>
      <p:pic>
        <p:nvPicPr>
          <p:cNvPr id="35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9088" y="5429158"/>
            <a:ext cx="8705824" cy="580388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Generator and Critic loss functions"/>
          <p:cNvSpPr txBox="1"/>
          <p:nvPr/>
        </p:nvSpPr>
        <p:spPr>
          <a:xfrm>
            <a:off x="8916568" y="4062811"/>
            <a:ext cx="6550864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500"/>
              </a:spcBef>
              <a:defRPr sz="3200"/>
            </a:lvl1pPr>
          </a:lstStyle>
          <a:p>
            <a:pPr/>
            <a:r>
              <a:t>Generator and Critic loss functions</a:t>
            </a:r>
          </a:p>
        </p:txBody>
      </p:sp>
      <p:pic>
        <p:nvPicPr>
          <p:cNvPr id="36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6919" y="1971422"/>
            <a:ext cx="4311686" cy="2874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6919" y="6012439"/>
            <a:ext cx="4311686" cy="2874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6919" y="10053456"/>
            <a:ext cx="4311686" cy="2874457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Epoch 100"/>
          <p:cNvSpPr txBox="1"/>
          <p:nvPr/>
        </p:nvSpPr>
        <p:spPr>
          <a:xfrm>
            <a:off x="2772327" y="1072673"/>
            <a:ext cx="2080871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500"/>
              </a:spcBef>
              <a:defRPr sz="3200"/>
            </a:lvl1pPr>
          </a:lstStyle>
          <a:p>
            <a:pPr/>
            <a:r>
              <a:t>Epoch 100</a:t>
            </a:r>
          </a:p>
        </p:txBody>
      </p:sp>
      <p:sp>
        <p:nvSpPr>
          <p:cNvPr id="364" name="Epoch 1500"/>
          <p:cNvSpPr txBox="1"/>
          <p:nvPr/>
        </p:nvSpPr>
        <p:spPr>
          <a:xfrm>
            <a:off x="2700395" y="5113690"/>
            <a:ext cx="2307641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500"/>
              </a:spcBef>
              <a:defRPr sz="3200"/>
            </a:lvl1pPr>
          </a:lstStyle>
          <a:p>
            <a:pPr/>
            <a:r>
              <a:t>Epoch 1500</a:t>
            </a:r>
          </a:p>
        </p:txBody>
      </p:sp>
      <p:sp>
        <p:nvSpPr>
          <p:cNvPr id="365" name="Epoch 3500"/>
          <p:cNvSpPr txBox="1"/>
          <p:nvPr/>
        </p:nvSpPr>
        <p:spPr>
          <a:xfrm>
            <a:off x="2617489" y="9154708"/>
            <a:ext cx="2390547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500"/>
              </a:spcBef>
              <a:defRPr sz="3200"/>
            </a:lvl1pPr>
          </a:lstStyle>
          <a:p>
            <a:pPr/>
            <a:r>
              <a:t>Epoch 3500</a:t>
            </a:r>
          </a:p>
        </p:txBody>
      </p:sp>
      <p:pic>
        <p:nvPicPr>
          <p:cNvPr id="366" name="4.gif" descr="4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19771" y="9270313"/>
            <a:ext cx="54864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MNIST (Only 4)"/>
          <p:cNvSpPr txBox="1"/>
          <p:nvPr/>
        </p:nvSpPr>
        <p:spPr>
          <a:xfrm>
            <a:off x="19135846" y="8015632"/>
            <a:ext cx="2854250" cy="63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500"/>
              </a:spcBef>
              <a:defRPr sz="3200"/>
            </a:lvl1pPr>
          </a:lstStyle>
          <a:p>
            <a:pPr/>
            <a:r>
              <a:t>MNIST (Only 4)</a:t>
            </a:r>
          </a:p>
        </p:txBody>
      </p:sp>
      <p:pic>
        <p:nvPicPr>
          <p:cNvPr id="368" name="mnist_v2.gif" descr="mnist_v2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819771" y="3915826"/>
            <a:ext cx="54864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MNIST"/>
          <p:cNvSpPr txBox="1"/>
          <p:nvPr/>
        </p:nvSpPr>
        <p:spPr>
          <a:xfrm>
            <a:off x="19908210" y="2696464"/>
            <a:ext cx="1309523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500"/>
              </a:spcBef>
              <a:defRPr sz="3200"/>
            </a:lvl1pPr>
          </a:lstStyle>
          <a:p>
            <a:pPr/>
            <a:r>
              <a:t>MNIST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372" name="WGANs Difficulties and WGAN-G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WGANs Difficulties and WGAN-GP</a:t>
            </a:r>
          </a:p>
        </p:txBody>
      </p:sp>
      <p:sp>
        <p:nvSpPr>
          <p:cNvPr id="373" name="When the weight clipping was small,…"/>
          <p:cNvSpPr txBox="1"/>
          <p:nvPr/>
        </p:nvSpPr>
        <p:spPr>
          <a:xfrm>
            <a:off x="10952957" y="6858000"/>
            <a:ext cx="12484924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When the weight clipping was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small</a:t>
            </a:r>
            <a:r>
              <a:t>,</a:t>
            </a:r>
          </a:p>
          <a:p>
            <a:pPr algn="ctr">
              <a:spcBef>
                <a:spcPts val="0"/>
              </a:spcBef>
              <a:defRPr sz="3200"/>
            </a:pPr>
            <a:r>
              <a:t>it led to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vanishing gradients</a:t>
            </a:r>
            <a:r>
              <a:t>, especially in cases of a large number of layers, no batch normalization, or problems related to RNNs.</a:t>
            </a:r>
          </a:p>
        </p:txBody>
      </p:sp>
      <p:sp>
        <p:nvSpPr>
          <p:cNvPr id="374" name="When the weight clipping was sufficiently large, it led to longer training times as the critic took a lot of time to adjust to the expected weights."/>
          <p:cNvSpPr txBox="1"/>
          <p:nvPr/>
        </p:nvSpPr>
        <p:spPr>
          <a:xfrm>
            <a:off x="1003442" y="6858000"/>
            <a:ext cx="8930012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When the weight clipping was sufficiently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large</a:t>
            </a:r>
            <a:r>
              <a:t>, it led to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 longer training times </a:t>
            </a:r>
            <a:r>
              <a:t>as the critic took a lot of time to adjust to the expected weights.</a:t>
            </a:r>
          </a:p>
        </p:txBody>
      </p:sp>
      <p:sp>
        <p:nvSpPr>
          <p:cNvPr id="375" name="One of the main disadvantages of WGANs is that weight clipping…"/>
          <p:cNvSpPr txBox="1"/>
          <p:nvPr/>
        </p:nvSpPr>
        <p:spPr>
          <a:xfrm>
            <a:off x="6137198" y="4008881"/>
            <a:ext cx="12109604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One of the main disadvantages of WGANs is that </a:t>
            </a:r>
            <a:r>
              <a:rPr>
                <a:solidFill>
                  <a:schemeClr val="accent2"/>
                </a:solidFill>
              </a:rPr>
              <a:t>weight clipping</a:t>
            </a:r>
          </a:p>
          <a:p>
            <a:pPr algn="ctr">
              <a:spcBef>
                <a:spcPts val="0"/>
              </a:spcBef>
              <a:defRPr sz="3200"/>
            </a:pPr>
            <a:r>
              <a:t>was found to do not always work as optimally as expected.</a:t>
            </a:r>
          </a:p>
        </p:txBody>
      </p:sp>
      <p:sp>
        <p:nvSpPr>
          <p:cNvPr id="383" name="Línea de conexión"/>
          <p:cNvSpPr/>
          <p:nvPr/>
        </p:nvSpPr>
        <p:spPr>
          <a:xfrm>
            <a:off x="13404671" y="5590529"/>
            <a:ext cx="1679242" cy="516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4" fill="norm" stroke="1" extrusionOk="0">
                <a:moveTo>
                  <a:pt x="21600" y="18197"/>
                </a:moveTo>
                <a:cubicBezTo>
                  <a:pt x="8898" y="21600"/>
                  <a:pt x="1698" y="15534"/>
                  <a:pt x="0" y="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84" name="Línea de conexión"/>
          <p:cNvSpPr/>
          <p:nvPr/>
        </p:nvSpPr>
        <p:spPr>
          <a:xfrm>
            <a:off x="7918098" y="5488929"/>
            <a:ext cx="2653370" cy="525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60" fill="norm" stroke="1" extrusionOk="0">
                <a:moveTo>
                  <a:pt x="0" y="18093"/>
                </a:moveTo>
                <a:cubicBezTo>
                  <a:pt x="11929" y="21600"/>
                  <a:pt x="19129" y="15569"/>
                  <a:pt x="21600" y="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85" name="Línea de conexión"/>
          <p:cNvSpPr/>
          <p:nvPr/>
        </p:nvSpPr>
        <p:spPr>
          <a:xfrm>
            <a:off x="15075921" y="6047408"/>
            <a:ext cx="1679242" cy="516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4" fill="norm" stroke="1" extrusionOk="0">
                <a:moveTo>
                  <a:pt x="0" y="917"/>
                </a:moveTo>
                <a:cubicBezTo>
                  <a:pt x="12702" y="-2486"/>
                  <a:pt x="19902" y="3580"/>
                  <a:pt x="21600" y="19114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86" name="Línea de conexión"/>
          <p:cNvSpPr/>
          <p:nvPr/>
        </p:nvSpPr>
        <p:spPr>
          <a:xfrm>
            <a:off x="5274085" y="5962250"/>
            <a:ext cx="2653370" cy="52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60" fill="norm" stroke="1" extrusionOk="0">
                <a:moveTo>
                  <a:pt x="21600" y="967"/>
                </a:moveTo>
                <a:cubicBezTo>
                  <a:pt x="9671" y="-2540"/>
                  <a:pt x="2471" y="3491"/>
                  <a:pt x="0" y="1906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80" name="One of the best methods introduced to combat these issues was the use of the gradient penalty method."/>
          <p:cNvSpPr txBox="1"/>
          <p:nvPr/>
        </p:nvSpPr>
        <p:spPr>
          <a:xfrm>
            <a:off x="6537935" y="9373839"/>
            <a:ext cx="11308130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One of the best methods introduced to combat these issues was the use of the </a:t>
            </a:r>
            <a:r>
              <a:rPr>
                <a:solidFill>
                  <a:schemeClr val="accent2"/>
                </a:solidFill>
              </a:rPr>
              <a:t>gradient</a:t>
            </a:r>
            <a:r>
              <a:t> </a:t>
            </a:r>
            <a:r>
              <a:rPr>
                <a:solidFill>
                  <a:schemeClr val="accent2"/>
                </a:solidFill>
              </a:rPr>
              <a:t>penalty method</a:t>
            </a:r>
            <a:r>
              <a:t>.</a:t>
            </a:r>
          </a:p>
        </p:txBody>
      </p:sp>
      <p:sp>
        <p:nvSpPr>
          <p:cNvPr id="381" name="Adding a loss term that keeps the L2 norm of the discriminator gradients close to 1."/>
          <p:cNvSpPr txBox="1"/>
          <p:nvPr/>
        </p:nvSpPr>
        <p:spPr>
          <a:xfrm>
            <a:off x="8121305" y="11356280"/>
            <a:ext cx="8141390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Adding a loss term that keeps the L2 norm of the discriminator gradients close to 1.</a:t>
            </a:r>
          </a:p>
        </p:txBody>
      </p:sp>
      <p:sp>
        <p:nvSpPr>
          <p:cNvPr id="382" name="Rectángulo redondeado"/>
          <p:cNvSpPr/>
          <p:nvPr/>
        </p:nvSpPr>
        <p:spPr>
          <a:xfrm>
            <a:off x="7853455" y="11051779"/>
            <a:ext cx="8677091" cy="1829047"/>
          </a:xfrm>
          <a:prstGeom prst="roundRect">
            <a:avLst>
              <a:gd name="adj" fmla="val 16502"/>
            </a:avLst>
          </a:prstGeom>
          <a:ln w="508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389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390" name="09"/>
          <p:cNvSpPr txBox="1"/>
          <p:nvPr/>
        </p:nvSpPr>
        <p:spPr>
          <a:xfrm>
            <a:off x="23002453" y="620801"/>
            <a:ext cx="82651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09</a:t>
            </a:r>
          </a:p>
        </p:txBody>
      </p:sp>
      <p:sp>
        <p:nvSpPr>
          <p:cNvPr id="391" name="Comparison between GAN and WGAN"/>
          <p:cNvSpPr txBox="1"/>
          <p:nvPr/>
        </p:nvSpPr>
        <p:spPr>
          <a:xfrm>
            <a:off x="1206500" y="2324100"/>
            <a:ext cx="21971000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Comparison between GAN and WGAN</a:t>
            </a:r>
          </a:p>
        </p:txBody>
      </p:sp>
      <p:pic>
        <p:nvPicPr>
          <p:cNvPr id="39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7103" y="3829554"/>
            <a:ext cx="14949794" cy="9175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W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WGANs</a:t>
            </a:r>
          </a:p>
        </p:txBody>
      </p:sp>
      <p:sp>
        <p:nvSpPr>
          <p:cNvPr id="395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396" name="09"/>
          <p:cNvSpPr txBox="1"/>
          <p:nvPr/>
        </p:nvSpPr>
        <p:spPr>
          <a:xfrm>
            <a:off x="23002453" y="620801"/>
            <a:ext cx="82651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09</a:t>
            </a:r>
          </a:p>
        </p:txBody>
      </p:sp>
      <p:sp>
        <p:nvSpPr>
          <p:cNvPr id="397" name="Generated Planets Images"/>
          <p:cNvSpPr txBox="1"/>
          <p:nvPr/>
        </p:nvSpPr>
        <p:spPr>
          <a:xfrm>
            <a:off x="1206500" y="2324100"/>
            <a:ext cx="21971000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Generated Planets Images</a:t>
            </a:r>
          </a:p>
        </p:txBody>
      </p:sp>
      <p:sp>
        <p:nvSpPr>
          <p:cNvPr id="398" name="Epoch 3100"/>
          <p:cNvSpPr txBox="1"/>
          <p:nvPr/>
        </p:nvSpPr>
        <p:spPr>
          <a:xfrm>
            <a:off x="12728216" y="4261078"/>
            <a:ext cx="2939056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Epoch 3100</a:t>
            </a:r>
          </a:p>
        </p:txBody>
      </p:sp>
      <p:sp>
        <p:nvSpPr>
          <p:cNvPr id="399" name="Epoch 2200"/>
          <p:cNvSpPr txBox="1"/>
          <p:nvPr/>
        </p:nvSpPr>
        <p:spPr>
          <a:xfrm>
            <a:off x="8689486" y="4261078"/>
            <a:ext cx="2939057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Epoch 2200</a:t>
            </a:r>
          </a:p>
        </p:txBody>
      </p:sp>
      <p:sp>
        <p:nvSpPr>
          <p:cNvPr id="400" name="Epoch 1000"/>
          <p:cNvSpPr txBox="1"/>
          <p:nvPr/>
        </p:nvSpPr>
        <p:spPr>
          <a:xfrm>
            <a:off x="4650756" y="4261078"/>
            <a:ext cx="2939057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Epoch 1000</a:t>
            </a:r>
          </a:p>
        </p:txBody>
      </p:sp>
      <p:pic>
        <p:nvPicPr>
          <p:cNvPr id="401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0756" y="5047115"/>
            <a:ext cx="2939057" cy="2939057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Epoch 4400"/>
          <p:cNvSpPr txBox="1"/>
          <p:nvPr/>
        </p:nvSpPr>
        <p:spPr>
          <a:xfrm>
            <a:off x="16766945" y="4261078"/>
            <a:ext cx="2939057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Epoch 4400</a:t>
            </a:r>
          </a:p>
        </p:txBody>
      </p:sp>
      <p:sp>
        <p:nvSpPr>
          <p:cNvPr id="403" name="Epoch 5000"/>
          <p:cNvSpPr txBox="1"/>
          <p:nvPr/>
        </p:nvSpPr>
        <p:spPr>
          <a:xfrm>
            <a:off x="4650756" y="8712087"/>
            <a:ext cx="2939057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Epoch 5000</a:t>
            </a:r>
          </a:p>
        </p:txBody>
      </p:sp>
      <p:sp>
        <p:nvSpPr>
          <p:cNvPr id="404" name="Epoch 5800"/>
          <p:cNvSpPr txBox="1"/>
          <p:nvPr/>
        </p:nvSpPr>
        <p:spPr>
          <a:xfrm>
            <a:off x="8689486" y="8694000"/>
            <a:ext cx="2939057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Epoch 5800</a:t>
            </a:r>
          </a:p>
        </p:txBody>
      </p:sp>
      <p:sp>
        <p:nvSpPr>
          <p:cNvPr id="405" name="Epoch 6800"/>
          <p:cNvSpPr txBox="1"/>
          <p:nvPr/>
        </p:nvSpPr>
        <p:spPr>
          <a:xfrm>
            <a:off x="12728216" y="8694000"/>
            <a:ext cx="2939056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Epoch 6800</a:t>
            </a:r>
          </a:p>
        </p:txBody>
      </p:sp>
      <p:sp>
        <p:nvSpPr>
          <p:cNvPr id="406" name="Epoch 9700"/>
          <p:cNvSpPr txBox="1"/>
          <p:nvPr/>
        </p:nvSpPr>
        <p:spPr>
          <a:xfrm>
            <a:off x="16766945" y="8694000"/>
            <a:ext cx="2939057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/>
            <a:r>
              <a:t>Epoch 9700</a:t>
            </a:r>
          </a:p>
        </p:txBody>
      </p:sp>
      <p:pic>
        <p:nvPicPr>
          <p:cNvPr id="407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9486" y="5047115"/>
            <a:ext cx="2930014" cy="2939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video pegado.png" descr="video 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28216" y="5047115"/>
            <a:ext cx="2957255" cy="2939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video pegado.png" descr="video peg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85144" y="5047115"/>
            <a:ext cx="2948100" cy="2939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video pegado.png" descr="video peg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0756" y="9498124"/>
            <a:ext cx="2939057" cy="2920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video pegado.png" descr="video pegad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89486" y="9480038"/>
            <a:ext cx="2921026" cy="2939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video pegado.png" descr="video pegad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746271" y="9480038"/>
            <a:ext cx="2921108" cy="2912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video pegado.png" descr="video pegado.png"/>
          <p:cNvPicPr>
            <a:picLocks noChangeAspect="1"/>
          </p:cNvPicPr>
          <p:nvPr/>
        </p:nvPicPr>
        <p:blipFill>
          <a:blip r:embed="rId9">
            <a:extLst/>
          </a:blip>
          <a:srcRect l="8193" t="6311" r="5219" b="6311"/>
          <a:stretch>
            <a:fillRect/>
          </a:stretch>
        </p:blipFill>
        <p:spPr>
          <a:xfrm>
            <a:off x="16766945" y="9498124"/>
            <a:ext cx="2957136" cy="2970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Quantum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</a:t>
            </a:r>
          </a:p>
          <a:p>
            <a:pPr/>
            <a:r>
              <a:t>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Quantum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</a:t>
            </a:r>
          </a:p>
          <a:p>
            <a:pPr/>
            <a:r>
              <a:t>Computing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Q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QML</a:t>
            </a:r>
          </a:p>
        </p:txBody>
      </p:sp>
      <p:sp>
        <p:nvSpPr>
          <p:cNvPr id="420" name="Introduc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Introduction</a:t>
            </a:r>
          </a:p>
        </p:txBody>
      </p:sp>
      <p:sp>
        <p:nvSpPr>
          <p:cNvPr id="421" name="The goal of generative ML is to model the probability distribution underlying a given data set.…"/>
          <p:cNvSpPr txBox="1"/>
          <p:nvPr/>
        </p:nvSpPr>
        <p:spPr>
          <a:xfrm>
            <a:off x="3553104" y="3910767"/>
            <a:ext cx="17277792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goal of generative ML is to model the </a:t>
            </a:r>
            <a:r>
              <a:rPr>
                <a:solidFill>
                  <a:schemeClr val="accent2"/>
                </a:solidFill>
              </a:rPr>
              <a:t>probability distribution</a:t>
            </a:r>
            <a:r>
              <a:t> underlying a given data set.</a:t>
            </a:r>
          </a:p>
          <a:p>
            <a:pPr algn="ctr">
              <a:spcBef>
                <a:spcPts val="0"/>
              </a:spcBef>
              <a:defRPr sz="3200"/>
            </a:pPr>
            <a:r>
              <a:t>This probability distribution helps to characterize the </a:t>
            </a:r>
            <a:r>
              <a:rPr u="sng"/>
              <a:t>generation process of the data samples</a:t>
            </a:r>
          </a:p>
        </p:txBody>
      </p:sp>
      <p:sp>
        <p:nvSpPr>
          <p:cNvPr id="422" name="With the help of quantum resources, the respective generative models also have access to functions that are difficult to evaluate with a classical computer and may,…"/>
          <p:cNvSpPr txBox="1"/>
          <p:nvPr/>
        </p:nvSpPr>
        <p:spPr>
          <a:xfrm>
            <a:off x="4323789" y="5658470"/>
            <a:ext cx="15736423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With the help of quantum resources, the respective generative models also have access to functions that are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difficult to evaluate</a:t>
            </a:r>
            <a:r>
              <a:t> with a classical computer and may,</a:t>
            </a:r>
          </a:p>
          <a:p>
            <a:pPr algn="ctr">
              <a:spcBef>
                <a:spcPts val="0"/>
              </a:spcBef>
              <a:defRPr sz="3200"/>
            </a:pPr>
            <a:r>
              <a:t>thus, improve the performance or lead to new insights. </a:t>
            </a:r>
          </a:p>
        </p:txBody>
      </p:sp>
      <p:sp>
        <p:nvSpPr>
          <p:cNvPr id="423" name="Generative QML refers to algorithms which employ a combination of Classical and Quantum resources to solve generative machine learning tasks."/>
          <p:cNvSpPr txBox="1"/>
          <p:nvPr/>
        </p:nvSpPr>
        <p:spPr>
          <a:xfrm>
            <a:off x="7299020" y="7939573"/>
            <a:ext cx="9785960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Generative QML</a:t>
            </a:r>
            <a:r>
              <a:t> refers to algorithms which employ a combination of Classical and Quantum resources to solve generative machine learning tasks.</a:t>
            </a:r>
          </a:p>
        </p:txBody>
      </p:sp>
      <p:pic>
        <p:nvPicPr>
          <p:cNvPr id="42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8329390"/>
            <a:ext cx="4693209" cy="2639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57622" y="8329390"/>
            <a:ext cx="4619878" cy="263993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Quantum Generative Adversarial Networks…"/>
          <p:cNvSpPr txBox="1"/>
          <p:nvPr/>
        </p:nvSpPr>
        <p:spPr>
          <a:xfrm>
            <a:off x="8042257" y="10220677"/>
            <a:ext cx="8299486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2"/>
                </a:solidFill>
              </a:defRPr>
            </a:pPr>
            <a:r>
              <a:t>Quantum Generative Adversarial Networks</a:t>
            </a:r>
          </a:p>
          <a:p>
            <a:pPr algn="ctr">
              <a:spcBef>
                <a:spcPts val="0"/>
              </a:spcBef>
              <a:defRPr sz="3200"/>
            </a:pPr>
            <a:r>
              <a:t>Quantum Boltzmann Machines</a:t>
            </a:r>
          </a:p>
        </p:txBody>
      </p:sp>
      <p:sp>
        <p:nvSpPr>
          <p:cNvPr id="427" name="Compatible with first-generation quantum hardware…"/>
          <p:cNvSpPr txBox="1"/>
          <p:nvPr/>
        </p:nvSpPr>
        <p:spPr>
          <a:xfrm>
            <a:off x="4689741" y="11942503"/>
            <a:ext cx="15004519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Compatible with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first-generation quantum hardware</a:t>
            </a:r>
          </a:p>
          <a:p>
            <a:pPr algn="ctr">
              <a:spcBef>
                <a:spcPts val="0"/>
              </a:spcBef>
              <a:defRPr sz="3200"/>
            </a:pPr>
            <a:r>
              <a:t>Because they can be implemented with (sallow) parameterized quantum circuits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Quantum Comp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Quantum Computing</a:t>
            </a:r>
          </a:p>
        </p:txBody>
      </p:sp>
      <p:sp>
        <p:nvSpPr>
          <p:cNvPr id="430" name="Introduc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Introduction</a:t>
            </a:r>
          </a:p>
        </p:txBody>
      </p:sp>
      <p:sp>
        <p:nvSpPr>
          <p:cNvPr id="431" name="Qubits are the core of quantum computing, they are in superposition until  they are measured where collapse into one of two posible states"/>
          <p:cNvSpPr txBox="1"/>
          <p:nvPr/>
        </p:nvSpPr>
        <p:spPr>
          <a:xfrm>
            <a:off x="5507066" y="3782430"/>
            <a:ext cx="13369869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Qubits are the core of quantum computing, they are in </a:t>
            </a:r>
            <a:r>
              <a:rPr>
                <a:solidFill>
                  <a:schemeClr val="accent2"/>
                </a:solidFill>
              </a:rPr>
              <a:t>superposition</a:t>
            </a:r>
            <a:r>
              <a:t> until  they are measured where collapse into one of two posible states</a:t>
            </a:r>
          </a:p>
        </p:txBody>
      </p:sp>
      <p:sp>
        <p:nvSpPr>
          <p:cNvPr id="432" name="Señal de ruta"/>
          <p:cNvSpPr/>
          <p:nvPr/>
        </p:nvSpPr>
        <p:spPr>
          <a:xfrm>
            <a:off x="22703344" y="347021"/>
            <a:ext cx="1204986" cy="1328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9536" y="884"/>
                  <a:pt x="6861" y="2183"/>
                  <a:pt x="3447" y="631"/>
                </a:cubicBezTo>
                <a:lnTo>
                  <a:pt x="0" y="3255"/>
                </a:lnTo>
                <a:cubicBezTo>
                  <a:pt x="0" y="3255"/>
                  <a:pt x="1975" y="5218"/>
                  <a:pt x="1975" y="7828"/>
                </a:cubicBezTo>
                <a:cubicBezTo>
                  <a:pt x="1975" y="10438"/>
                  <a:pt x="9" y="12443"/>
                  <a:pt x="9" y="14966"/>
                </a:cubicBezTo>
                <a:cubicBezTo>
                  <a:pt x="9" y="17490"/>
                  <a:pt x="2310" y="19895"/>
                  <a:pt x="6382" y="20054"/>
                </a:cubicBezTo>
                <a:cubicBezTo>
                  <a:pt x="8681" y="20144"/>
                  <a:pt x="10046" y="20931"/>
                  <a:pt x="10800" y="21600"/>
                </a:cubicBezTo>
                <a:cubicBezTo>
                  <a:pt x="11554" y="20931"/>
                  <a:pt x="12919" y="20144"/>
                  <a:pt x="15218" y="20054"/>
                </a:cubicBezTo>
                <a:cubicBezTo>
                  <a:pt x="19290" y="19895"/>
                  <a:pt x="21591" y="17490"/>
                  <a:pt x="21591" y="14966"/>
                </a:cubicBezTo>
                <a:cubicBezTo>
                  <a:pt x="21591" y="12443"/>
                  <a:pt x="19623" y="10438"/>
                  <a:pt x="19624" y="7828"/>
                </a:cubicBezTo>
                <a:cubicBezTo>
                  <a:pt x="19624" y="5218"/>
                  <a:pt x="21600" y="3255"/>
                  <a:pt x="21600" y="3255"/>
                </a:cubicBezTo>
                <a:lnTo>
                  <a:pt x="18153" y="631"/>
                </a:lnTo>
                <a:cubicBezTo>
                  <a:pt x="14739" y="2183"/>
                  <a:pt x="12064" y="884"/>
                  <a:pt x="10800" y="0"/>
                </a:cubicBezTo>
                <a:close/>
                <a:moveTo>
                  <a:pt x="10800" y="918"/>
                </a:moveTo>
                <a:lnTo>
                  <a:pt x="10986" y="1024"/>
                </a:lnTo>
                <a:cubicBezTo>
                  <a:pt x="12241" y="1737"/>
                  <a:pt x="13584" y="2099"/>
                  <a:pt x="14976" y="2099"/>
                </a:cubicBezTo>
                <a:cubicBezTo>
                  <a:pt x="15925" y="2099"/>
                  <a:pt x="16885" y="1924"/>
                  <a:pt x="17831" y="1579"/>
                </a:cubicBezTo>
                <a:lnTo>
                  <a:pt x="18029" y="1509"/>
                </a:lnTo>
                <a:lnTo>
                  <a:pt x="20463" y="3363"/>
                </a:lnTo>
                <a:lnTo>
                  <a:pt x="20294" y="3599"/>
                </a:lnTo>
                <a:cubicBezTo>
                  <a:pt x="19614" y="4544"/>
                  <a:pt x="18803" y="6044"/>
                  <a:pt x="18803" y="7828"/>
                </a:cubicBezTo>
                <a:cubicBezTo>
                  <a:pt x="18803" y="9284"/>
                  <a:pt x="19337" y="10528"/>
                  <a:pt x="19854" y="11730"/>
                </a:cubicBezTo>
                <a:cubicBezTo>
                  <a:pt x="20325" y="12823"/>
                  <a:pt x="20770" y="13855"/>
                  <a:pt x="20770" y="14966"/>
                </a:cubicBezTo>
                <a:cubicBezTo>
                  <a:pt x="20770" y="16953"/>
                  <a:pt x="19020" y="19160"/>
                  <a:pt x="15183" y="19310"/>
                </a:cubicBezTo>
                <a:cubicBezTo>
                  <a:pt x="13544" y="19374"/>
                  <a:pt x="12138" y="19771"/>
                  <a:pt x="11001" y="20488"/>
                </a:cubicBezTo>
                <a:lnTo>
                  <a:pt x="10800" y="20615"/>
                </a:lnTo>
                <a:lnTo>
                  <a:pt x="10599" y="20488"/>
                </a:lnTo>
                <a:cubicBezTo>
                  <a:pt x="9463" y="19771"/>
                  <a:pt x="8056" y="19374"/>
                  <a:pt x="6417" y="19310"/>
                </a:cubicBezTo>
                <a:cubicBezTo>
                  <a:pt x="2580" y="19160"/>
                  <a:pt x="830" y="16953"/>
                  <a:pt x="830" y="14966"/>
                </a:cubicBezTo>
                <a:cubicBezTo>
                  <a:pt x="830" y="13856"/>
                  <a:pt x="1275" y="12823"/>
                  <a:pt x="1746" y="11730"/>
                </a:cubicBezTo>
                <a:cubicBezTo>
                  <a:pt x="2263" y="10528"/>
                  <a:pt x="2797" y="9285"/>
                  <a:pt x="2797" y="7828"/>
                </a:cubicBezTo>
                <a:cubicBezTo>
                  <a:pt x="2797" y="6044"/>
                  <a:pt x="1986" y="4544"/>
                  <a:pt x="1306" y="3599"/>
                </a:cubicBezTo>
                <a:lnTo>
                  <a:pt x="1137" y="3363"/>
                </a:lnTo>
                <a:lnTo>
                  <a:pt x="3571" y="1509"/>
                </a:lnTo>
                <a:lnTo>
                  <a:pt x="3769" y="1579"/>
                </a:lnTo>
                <a:cubicBezTo>
                  <a:pt x="4715" y="1924"/>
                  <a:pt x="5675" y="2099"/>
                  <a:pt x="6624" y="2099"/>
                </a:cubicBezTo>
                <a:cubicBezTo>
                  <a:pt x="8016" y="2099"/>
                  <a:pt x="9359" y="1737"/>
                  <a:pt x="10614" y="1024"/>
                </a:cubicBezTo>
                <a:lnTo>
                  <a:pt x="10800" y="918"/>
                </a:lnTo>
                <a:close/>
                <a:moveTo>
                  <a:pt x="10800" y="1669"/>
                </a:moveTo>
                <a:cubicBezTo>
                  <a:pt x="9485" y="2378"/>
                  <a:pt x="8081" y="2737"/>
                  <a:pt x="6624" y="2737"/>
                </a:cubicBezTo>
                <a:cubicBezTo>
                  <a:pt x="5651" y="2737"/>
                  <a:pt x="4670" y="2571"/>
                  <a:pt x="3704" y="2243"/>
                </a:cubicBezTo>
                <a:lnTo>
                  <a:pt x="2064" y="3490"/>
                </a:lnTo>
                <a:cubicBezTo>
                  <a:pt x="2687" y="4412"/>
                  <a:pt x="3354" y="5739"/>
                  <a:pt x="3480" y="7305"/>
                </a:cubicBezTo>
                <a:lnTo>
                  <a:pt x="18120" y="7305"/>
                </a:lnTo>
                <a:cubicBezTo>
                  <a:pt x="18246" y="5738"/>
                  <a:pt x="18913" y="4412"/>
                  <a:pt x="19536" y="3490"/>
                </a:cubicBezTo>
                <a:lnTo>
                  <a:pt x="17896" y="2243"/>
                </a:lnTo>
                <a:cubicBezTo>
                  <a:pt x="16930" y="2572"/>
                  <a:pt x="15948" y="2737"/>
                  <a:pt x="14976" y="2737"/>
                </a:cubicBezTo>
                <a:cubicBezTo>
                  <a:pt x="13518" y="2737"/>
                  <a:pt x="12115" y="2378"/>
                  <a:pt x="10800" y="1669"/>
                </a:cubicBezTo>
                <a:close/>
                <a:moveTo>
                  <a:pt x="3499" y="7943"/>
                </a:moveTo>
                <a:cubicBezTo>
                  <a:pt x="3473" y="9468"/>
                  <a:pt x="2928" y="10736"/>
                  <a:pt x="2401" y="11963"/>
                </a:cubicBezTo>
                <a:cubicBezTo>
                  <a:pt x="1955" y="12998"/>
                  <a:pt x="1535" y="13976"/>
                  <a:pt x="1535" y="14966"/>
                </a:cubicBezTo>
                <a:cubicBezTo>
                  <a:pt x="1535" y="17380"/>
                  <a:pt x="4081" y="18580"/>
                  <a:pt x="6447" y="18672"/>
                </a:cubicBezTo>
                <a:cubicBezTo>
                  <a:pt x="8127" y="18738"/>
                  <a:pt x="9590" y="19131"/>
                  <a:pt x="10800" y="19842"/>
                </a:cubicBezTo>
                <a:cubicBezTo>
                  <a:pt x="12010" y="19132"/>
                  <a:pt x="13473" y="18738"/>
                  <a:pt x="15153" y="18672"/>
                </a:cubicBezTo>
                <a:cubicBezTo>
                  <a:pt x="17519" y="18580"/>
                  <a:pt x="20065" y="17380"/>
                  <a:pt x="20065" y="14966"/>
                </a:cubicBezTo>
                <a:cubicBezTo>
                  <a:pt x="20065" y="13976"/>
                  <a:pt x="19645" y="12998"/>
                  <a:pt x="19199" y="11963"/>
                </a:cubicBezTo>
                <a:cubicBezTo>
                  <a:pt x="18672" y="10736"/>
                  <a:pt x="18127" y="9468"/>
                  <a:pt x="18101" y="7943"/>
                </a:cubicBezTo>
                <a:lnTo>
                  <a:pt x="3499" y="79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433" name="10"/>
          <p:cNvSpPr txBox="1"/>
          <p:nvPr/>
        </p:nvSpPr>
        <p:spPr>
          <a:xfrm>
            <a:off x="22948458" y="747108"/>
            <a:ext cx="71475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10</a:t>
            </a:r>
          </a:p>
        </p:txBody>
      </p:sp>
      <p:pic>
        <p:nvPicPr>
          <p:cNvPr id="434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4037" y="5574293"/>
            <a:ext cx="12044148" cy="545589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When qubits are measured, the capacity is no different from bits.…"/>
          <p:cNvSpPr txBox="1"/>
          <p:nvPr/>
        </p:nvSpPr>
        <p:spPr>
          <a:xfrm>
            <a:off x="15590035" y="6858000"/>
            <a:ext cx="6169928" cy="2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When qubits are measured, the capacity is no different from bits. </a:t>
            </a:r>
          </a:p>
          <a:p>
            <a:pPr algn="ctr">
              <a:spcBef>
                <a:spcPts val="0"/>
              </a:spcBef>
              <a:defRPr sz="3200"/>
            </a:pPr>
            <a:r>
              <a:t>It’s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extremely tricky</a:t>
            </a:r>
            <a:r>
              <a:t> to design algorithms under this constraint</a:t>
            </a:r>
          </a:p>
        </p:txBody>
      </p:sp>
      <p:sp>
        <p:nvSpPr>
          <p:cNvPr id="436" name="Quantum computing take advantage of two properties of quantum nature: entanglement and interference."/>
          <p:cNvSpPr txBox="1"/>
          <p:nvPr/>
        </p:nvSpPr>
        <p:spPr>
          <a:xfrm>
            <a:off x="5133192" y="11657715"/>
            <a:ext cx="14117616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Quantum computing take advantage of two properties of quantum nature: </a:t>
            </a:r>
            <a:r>
              <a:rPr>
                <a:solidFill>
                  <a:schemeClr val="accent2"/>
                </a:solidFill>
              </a:rPr>
              <a:t>entanglement</a:t>
            </a:r>
            <a:r>
              <a:t> and </a:t>
            </a:r>
            <a:r>
              <a:rPr>
                <a:solidFill>
                  <a:schemeClr val="accent2"/>
                </a:solidFill>
              </a:rPr>
              <a:t>interference</a:t>
            </a:r>
            <a:r>
              <a:t>.</a:t>
            </a:r>
          </a:p>
        </p:txBody>
      </p:sp>
      <p:sp>
        <p:nvSpPr>
          <p:cNvPr id="437" name="Ecuación"/>
          <p:cNvSpPr txBox="1"/>
          <p:nvPr/>
        </p:nvSpPr>
        <p:spPr>
          <a:xfrm>
            <a:off x="16589841" y="5574293"/>
            <a:ext cx="4170318" cy="4942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4000">
              <a:solidFill>
                <a:srgbClr val="FFFFFF"/>
              </a:solidFill>
            </a:endParaRPr>
          </a:p>
        </p:txBody>
      </p:sp>
      <p:sp>
        <p:nvSpPr>
          <p:cNvPr id="438" name="In a system of   qubits:"/>
          <p:cNvSpPr txBox="1"/>
          <p:nvPr/>
        </p:nvSpPr>
        <p:spPr>
          <a:xfrm>
            <a:off x="15590035" y="9592047"/>
            <a:ext cx="6169928" cy="1439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In a system of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qubits: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1010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QML</a:t>
            </a:r>
          </a:p>
        </p:txBody>
      </p:sp>
      <p:sp>
        <p:nvSpPr>
          <p:cNvPr id="441" name="Quantum Data Encod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Quantum Data Encoding</a:t>
            </a:r>
          </a:p>
        </p:txBody>
      </p:sp>
      <p:sp>
        <p:nvSpPr>
          <p:cNvPr id="442" name="In order to facilitate the realization of QML,…"/>
          <p:cNvSpPr txBox="1"/>
          <p:nvPr/>
        </p:nvSpPr>
        <p:spPr>
          <a:xfrm>
            <a:off x="5163464" y="3819098"/>
            <a:ext cx="14057072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In order to facilitate the realization of QML,</a:t>
            </a:r>
          </a:p>
          <a:p>
            <a:pPr algn="ctr">
              <a:spcBef>
                <a:spcPts val="0"/>
              </a:spcBef>
              <a:defRPr sz="3200"/>
            </a:pPr>
            <a:r>
              <a:t>it is important to enable efficient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representation</a:t>
            </a:r>
            <a:r>
              <a:t> of the given training data </a:t>
            </a:r>
          </a:p>
        </p:txBody>
      </p:sp>
      <p:sp>
        <p:nvSpPr>
          <p:cNvPr id="443" name="Quantum data loading:…"/>
          <p:cNvSpPr txBox="1"/>
          <p:nvPr/>
        </p:nvSpPr>
        <p:spPr>
          <a:xfrm>
            <a:off x="5801512" y="5806339"/>
            <a:ext cx="12780976" cy="2357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Quantum data loading:</a:t>
            </a:r>
          </a:p>
          <a:p>
            <a:pPr algn="ctr">
              <a:spcBef>
                <a:spcPts val="0"/>
              </a:spcBef>
              <a:defRPr sz="3200"/>
            </a:pPr>
            <a:r>
              <a:t>Mapping of classical data into a quantum state or quantum channel</a:t>
            </a:r>
          </a:p>
          <a:p>
            <a:pPr algn="ctr">
              <a:spcBef>
                <a:spcPts val="0"/>
              </a:spcBef>
              <a:defRPr sz="3200"/>
            </a:pPr>
            <a14:m>
              <m:oMath>
                <m:r>
                  <m:rPr>
                    <m:scr m:val="script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cr m:val="script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where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represents a Hilbert space of dimension </a:t>
            </a:r>
            <a14:m>
              <m:oMath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2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</a:p>
          <a:p>
            <a:pPr algn="ctr">
              <a:spcBef>
                <a:spcPts val="0"/>
              </a:spcBef>
              <a:defRPr sz="3200"/>
            </a:pPr>
            <a:r>
              <a:t>using a type of </a:t>
            </a:r>
            <a:r>
              <a:rPr u="sng"/>
              <a:t>quantum data encoding</a:t>
            </a:r>
            <a:r>
              <a:t> (Quantum Feature Maps)</a:t>
            </a:r>
          </a:p>
        </p:txBody>
      </p:sp>
      <p:sp>
        <p:nvSpPr>
          <p:cNvPr id="444" name="This can become a severe bottleneck"/>
          <p:cNvSpPr txBox="1"/>
          <p:nvPr/>
        </p:nvSpPr>
        <p:spPr>
          <a:xfrm>
            <a:off x="19895984" y="5363871"/>
            <a:ext cx="3719334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defRPr>
            </a:lvl1pPr>
          </a:lstStyle>
          <a:p>
            <a:pPr/>
            <a:r>
              <a:t>This can become a severe bottleneck</a:t>
            </a:r>
          </a:p>
        </p:txBody>
      </p:sp>
      <p:sp>
        <p:nvSpPr>
          <p:cNvPr id="445" name="Texto"/>
          <p:cNvSpPr txBox="1"/>
          <p:nvPr/>
        </p:nvSpPr>
        <p:spPr>
          <a:xfrm>
            <a:off x="12255500" y="6756399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44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281178">
            <a:off x="19228128" y="6542813"/>
            <a:ext cx="1081459" cy="1228929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Rectángulo redondeado"/>
          <p:cNvSpPr/>
          <p:nvPr/>
        </p:nvSpPr>
        <p:spPr>
          <a:xfrm>
            <a:off x="5515027" y="5704635"/>
            <a:ext cx="13353947" cy="2560730"/>
          </a:xfrm>
          <a:prstGeom prst="roundRect">
            <a:avLst>
              <a:gd name="adj" fmla="val 11787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448" name="Basis Encoding:"/>
          <p:cNvSpPr txBox="1"/>
          <p:nvPr/>
        </p:nvSpPr>
        <p:spPr>
          <a:xfrm>
            <a:off x="6462315" y="9989178"/>
            <a:ext cx="4055034" cy="2126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Basis</a:t>
            </a:r>
            <a:r>
              <a:t> Encoding: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ad>
                        <m:rad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rad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lim>
                  </m:limUp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449" name="Amplitude Encoding:"/>
          <p:cNvSpPr txBox="1"/>
          <p:nvPr/>
        </p:nvSpPr>
        <p:spPr>
          <a:xfrm>
            <a:off x="11860455" y="9989178"/>
            <a:ext cx="3975101" cy="2126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Amplitude</a:t>
            </a:r>
            <a:r>
              <a:t> Encoding: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lim>
                  </m:limUpp>
                  <m:rad>
                    <m:rad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e>
                  </m:rad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450" name="Hamiltonian Encoding:…"/>
          <p:cNvSpPr txBox="1"/>
          <p:nvPr/>
        </p:nvSpPr>
        <p:spPr>
          <a:xfrm>
            <a:off x="17178661" y="9230836"/>
            <a:ext cx="6436656" cy="364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Hamiltonian</a:t>
            </a:r>
            <a:r>
              <a:t> Encoding: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:r>
              <a:t>where </a:t>
            </a:r>
            <a:r>
              <a:rPr>
                <a:solidFill>
                  <a:schemeClr val="accent2"/>
                </a:solidFill>
              </a:rPr>
              <a:t>Pauli</a:t>
            </a:r>
            <a:r>
              <a:t> operators are: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p>
                  </m:sSubSup>
                  <m:r>
                    <m:rPr>
                      <m:nor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for</m:t>
                  </m:r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{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</a:p>
        </p:txBody>
      </p:sp>
      <p:sp>
        <p:nvSpPr>
          <p:cNvPr id="451" name="Given Dataset:…"/>
          <p:cNvSpPr txBox="1"/>
          <p:nvPr/>
        </p:nvSpPr>
        <p:spPr>
          <a:xfrm>
            <a:off x="1206500" y="9114827"/>
            <a:ext cx="3581165" cy="387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Given </a:t>
            </a:r>
            <a:r>
              <a:rPr>
                <a:solidFill>
                  <a:schemeClr val="accent2"/>
                </a:solidFill>
              </a:rPr>
              <a:t>Dataset</a:t>
            </a:r>
            <a:r>
              <a:t>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:r>
              <a:t>such that: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lim>
                  </m:limUp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Quantum Machine Learning"/>
          <p:cNvSpPr txBox="1"/>
          <p:nvPr>
            <p:ph type="title"/>
          </p:nvPr>
        </p:nvSpPr>
        <p:spPr>
          <a:xfrm>
            <a:off x="1149714" y="635000"/>
            <a:ext cx="22084572" cy="1689100"/>
          </a:xfrm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Quantum Machine Learning</a:t>
            </a:r>
          </a:p>
        </p:txBody>
      </p:sp>
      <p:sp>
        <p:nvSpPr>
          <p:cNvPr id="454" name="Variational Quantum Circuits"/>
          <p:cNvSpPr txBox="1"/>
          <p:nvPr>
            <p:ph type="body" idx="21"/>
          </p:nvPr>
        </p:nvSpPr>
        <p:spPr>
          <a:xfrm>
            <a:off x="1149714" y="2320925"/>
            <a:ext cx="22070756" cy="1003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Variational Quantum Circuits</a:t>
            </a:r>
          </a:p>
        </p:txBody>
      </p:sp>
      <p:sp>
        <p:nvSpPr>
          <p:cNvPr id="455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456" name="11"/>
          <p:cNvSpPr txBox="1"/>
          <p:nvPr/>
        </p:nvSpPr>
        <p:spPr>
          <a:xfrm>
            <a:off x="23118533" y="635000"/>
            <a:ext cx="5664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457" name="Amplitude Encoding:"/>
          <p:cNvSpPr txBox="1"/>
          <p:nvPr/>
        </p:nvSpPr>
        <p:spPr>
          <a:xfrm>
            <a:off x="6934264" y="8667144"/>
            <a:ext cx="3975101" cy="2126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Amplitude</a:t>
            </a:r>
            <a:r>
              <a:t> Encoding: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lim>
                  </m:limUpp>
                  <m:rad>
                    <m:rad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e>
                  </m:rad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458" name="1D Normalized Discrete Probability distribution"/>
          <p:cNvSpPr txBox="1"/>
          <p:nvPr/>
        </p:nvSpPr>
        <p:spPr>
          <a:xfrm>
            <a:off x="282774" y="8913025"/>
            <a:ext cx="4867123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1D Normalized Discrete Probability distribution</a:t>
            </a:r>
          </a:p>
        </p:txBody>
      </p:sp>
      <p:pic>
        <p:nvPicPr>
          <p:cNvPr id="459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785" y="10230149"/>
            <a:ext cx="3975101" cy="2955845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Ecuación"/>
          <p:cNvSpPr txBox="1"/>
          <p:nvPr/>
        </p:nvSpPr>
        <p:spPr>
          <a:xfrm>
            <a:off x="7310226" y="11320617"/>
            <a:ext cx="3223177" cy="18653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3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si</m:t>
                        </m:r>
                      </m:e>
                      <m:e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si</m:t>
                        </m:r>
                      </m:e>
                      <m:e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si</m:t>
                        </m:r>
                      </m:e>
                      <m:e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si</m:t>
                        </m:r>
                      </m:e>
                      <m:e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mr>
                  </m:m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461" name="Ecuación"/>
          <p:cNvSpPr txBox="1"/>
          <p:nvPr/>
        </p:nvSpPr>
        <p:spPr>
          <a:xfrm>
            <a:off x="12915058" y="12415325"/>
            <a:ext cx="10319228" cy="4850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e>
                  </m:rad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0001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ad>
                    <m:radPr>
                      <m:ctrlP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</m:e>
                  </m:rad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0010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ad>
                    <m:radPr>
                      <m:ctrlP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</m:e>
                  </m:rad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0100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ad>
                    <m:radPr>
                      <m:ctrlP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e>
                  </m:rad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1000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3100">
              <a:solidFill>
                <a:srgbClr val="FFFFFF"/>
              </a:solidFill>
            </a:endParaRPr>
          </a:p>
        </p:txBody>
      </p:sp>
      <p:sp>
        <p:nvSpPr>
          <p:cNvPr id="462" name="In order to facilitate the realization of QML,…"/>
          <p:cNvSpPr txBox="1"/>
          <p:nvPr/>
        </p:nvSpPr>
        <p:spPr>
          <a:xfrm>
            <a:off x="5163464" y="3819098"/>
            <a:ext cx="14057072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In order to facilitate the realization of QML,</a:t>
            </a:r>
          </a:p>
          <a:p>
            <a:pPr algn="ctr">
              <a:spcBef>
                <a:spcPts val="0"/>
              </a:spcBef>
              <a:defRPr sz="3200"/>
            </a:pPr>
            <a:r>
              <a:t>it is important to enable efficient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representation</a:t>
            </a:r>
            <a:r>
              <a:t> of the given training data </a:t>
            </a:r>
          </a:p>
        </p:txBody>
      </p:sp>
      <p:sp>
        <p:nvSpPr>
          <p:cNvPr id="463" name="Quantum data loading:…"/>
          <p:cNvSpPr txBox="1"/>
          <p:nvPr/>
        </p:nvSpPr>
        <p:spPr>
          <a:xfrm>
            <a:off x="5801512" y="5679339"/>
            <a:ext cx="12780976" cy="2357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Quantum data loading:</a:t>
            </a:r>
          </a:p>
          <a:p>
            <a:pPr algn="ctr">
              <a:spcBef>
                <a:spcPts val="0"/>
              </a:spcBef>
              <a:defRPr sz="3200"/>
            </a:pPr>
            <a:r>
              <a:t>Mapping of classical data into a quantum state or quantum channel</a:t>
            </a:r>
          </a:p>
          <a:p>
            <a:pPr algn="ctr">
              <a:spcBef>
                <a:spcPts val="0"/>
              </a:spcBef>
              <a:defRPr sz="3200"/>
            </a:pPr>
            <a14:m>
              <m:oMath>
                <m:r>
                  <m:rPr>
                    <m:scr m:val="script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cr m:val="script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where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represents a Hilbert space of dimension </a:t>
            </a:r>
            <a14:m>
              <m:oMath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2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</a:p>
          <a:p>
            <a:pPr algn="ctr">
              <a:spcBef>
                <a:spcPts val="0"/>
              </a:spcBef>
              <a:defRPr sz="3200"/>
            </a:pPr>
            <a:r>
              <a:t>using a type of </a:t>
            </a:r>
            <a:r>
              <a:rPr u="sng"/>
              <a:t>quantum data encoding</a:t>
            </a:r>
            <a:r>
              <a:t> (Quantum Feature Maps)</a:t>
            </a:r>
          </a:p>
        </p:txBody>
      </p:sp>
      <p:sp>
        <p:nvSpPr>
          <p:cNvPr id="464" name="Rectángulo redondeado"/>
          <p:cNvSpPr/>
          <p:nvPr/>
        </p:nvSpPr>
        <p:spPr>
          <a:xfrm>
            <a:off x="5515026" y="5577635"/>
            <a:ext cx="13353948" cy="2560730"/>
          </a:xfrm>
          <a:prstGeom prst="roundRect">
            <a:avLst>
              <a:gd name="adj" fmla="val 11787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465" name="Ecuación"/>
          <p:cNvSpPr txBox="1"/>
          <p:nvPr/>
        </p:nvSpPr>
        <p:spPr>
          <a:xfrm>
            <a:off x="12915058" y="11606247"/>
            <a:ext cx="7050920" cy="4712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</m:rad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ad>
                    <m:radPr>
                      <m:ctrlP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e>
                  </m:rad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ad>
                    <m:radPr>
                      <m:ctrlP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e>
                  </m:rad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3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ad>
                    <m:radPr>
                      <m:ctrlP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e>
                  </m:rad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4</m:t>
                  </m:r>
                  <m:r>
                    <a:rPr xmlns:a="http://schemas.openxmlformats.org/drawingml/2006/main" sz="3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466" name="Basis Encoding:"/>
          <p:cNvSpPr txBox="1"/>
          <p:nvPr/>
        </p:nvSpPr>
        <p:spPr>
          <a:xfrm>
            <a:off x="13139742" y="8667144"/>
            <a:ext cx="4055033" cy="2126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Basis</a:t>
            </a:r>
            <a:r>
              <a:t> Encoding: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ad>
                        <m:rad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rad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lim>
                  </m:limUp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467" name="Ecuación"/>
          <p:cNvSpPr txBox="1"/>
          <p:nvPr/>
        </p:nvSpPr>
        <p:spPr>
          <a:xfrm>
            <a:off x="21197996" y="9148229"/>
            <a:ext cx="2036290" cy="2942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3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101</m:t>
                  </m:r>
                </m:oMath>
              </m:oMathPara>
            </a14:m>
            <a:endParaRPr sz="3300">
              <a:solidFill>
                <a:srgbClr val="FFFFFF"/>
              </a:solidFill>
            </a:endParaRPr>
          </a:p>
        </p:txBody>
      </p:sp>
      <p:sp>
        <p:nvSpPr>
          <p:cNvPr id="468" name="Ecuación"/>
          <p:cNvSpPr txBox="1"/>
          <p:nvPr/>
        </p:nvSpPr>
        <p:spPr>
          <a:xfrm>
            <a:off x="21274651" y="9947998"/>
            <a:ext cx="1882981" cy="3645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101</m:t>
                  </m:r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3100">
              <a:solidFill>
                <a:srgbClr val="FFFFFF"/>
              </a:solidFill>
            </a:endParaRPr>
          </a:p>
        </p:txBody>
      </p:sp>
      <p:sp>
        <p:nvSpPr>
          <p:cNvPr id="473" name="Línea de conexión"/>
          <p:cNvSpPr/>
          <p:nvPr/>
        </p:nvSpPr>
        <p:spPr>
          <a:xfrm>
            <a:off x="5211972" y="9576479"/>
            <a:ext cx="1336042" cy="955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725" fill="norm" stroke="1" extrusionOk="0">
                <a:moveTo>
                  <a:pt x="21600" y="1320"/>
                </a:moveTo>
                <a:cubicBezTo>
                  <a:pt x="10162" y="-2875"/>
                  <a:pt x="2962" y="2927"/>
                  <a:pt x="0" y="18725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74" name="Línea de conexión"/>
          <p:cNvSpPr/>
          <p:nvPr/>
        </p:nvSpPr>
        <p:spPr>
          <a:xfrm>
            <a:off x="5141655" y="12689803"/>
            <a:ext cx="1719020" cy="440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fill="norm" stroke="1" extrusionOk="0">
                <a:moveTo>
                  <a:pt x="0" y="881"/>
                </a:moveTo>
                <a:cubicBezTo>
                  <a:pt x="6436" y="21600"/>
                  <a:pt x="13636" y="21306"/>
                  <a:pt x="21600" y="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75" name="Línea de conexión"/>
          <p:cNvSpPr/>
          <p:nvPr/>
        </p:nvSpPr>
        <p:spPr>
          <a:xfrm>
            <a:off x="10874113" y="10898256"/>
            <a:ext cx="1719021" cy="51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fill="norm" stroke="1" extrusionOk="0">
                <a:moveTo>
                  <a:pt x="0" y="16202"/>
                </a:moveTo>
                <a:cubicBezTo>
                  <a:pt x="6436" y="-5148"/>
                  <a:pt x="13636" y="-5398"/>
                  <a:pt x="21600" y="15453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76" name="Línea de conexión"/>
          <p:cNvSpPr/>
          <p:nvPr/>
        </p:nvSpPr>
        <p:spPr>
          <a:xfrm>
            <a:off x="17650699" y="8961649"/>
            <a:ext cx="3026131" cy="797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20" fill="norm" stroke="1" extrusionOk="0">
                <a:moveTo>
                  <a:pt x="0" y="17020"/>
                </a:moveTo>
                <a:cubicBezTo>
                  <a:pt x="5698" y="-693"/>
                  <a:pt x="12898" y="-4580"/>
                  <a:pt x="21600" y="5358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Content</a:t>
            </a:r>
          </a:p>
        </p:txBody>
      </p:sp>
      <p:sp>
        <p:nvSpPr>
          <p:cNvPr id="180" name="Quantum Wasserstein Generative Adversarial Network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Quantum Wasserstein Generative Adversarial Networks</a:t>
            </a:r>
          </a:p>
        </p:txBody>
      </p:sp>
      <p:sp>
        <p:nvSpPr>
          <p:cNvPr id="181" name="Generative Adversarial Networ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Generative Adversarial Networks</a:t>
            </a:r>
          </a:p>
          <a:p>
            <a:pPr lvl="1" marL="1047750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Planets Images Generation Example</a:t>
            </a:r>
          </a:p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Wasserstein Generative Adversarial Networks</a:t>
            </a:r>
          </a:p>
          <a:p>
            <a:pPr lvl="1" marL="1047750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WGANs vs. DCGANs</a:t>
            </a:r>
          </a:p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Quantum Computing</a:t>
            </a:r>
          </a:p>
          <a:p>
            <a:pPr lvl="1" marL="1047750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Quantum Machine Learning</a:t>
            </a:r>
          </a:p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Quantum Generative Adversarial Networks</a:t>
            </a:r>
          </a:p>
          <a:p>
            <a:pPr lvl="1" marL="1047750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Quantum Finance Example</a:t>
            </a:r>
          </a:p>
          <a:p>
            <a:pPr marL="523875" indent="-523875" defTabSz="1828754">
              <a:spcBef>
                <a:spcPts val="3500"/>
              </a:spcBef>
              <a:buAutoNum type="arabicPeriod" startAt="1"/>
              <a:defRPr sz="3000"/>
            </a:pPr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QML"/>
          <p:cNvSpPr txBox="1"/>
          <p:nvPr>
            <p:ph type="title"/>
          </p:nvPr>
        </p:nvSpPr>
        <p:spPr>
          <a:xfrm>
            <a:off x="1149714" y="635000"/>
            <a:ext cx="22084572" cy="1689100"/>
          </a:xfrm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QML</a:t>
            </a:r>
          </a:p>
        </p:txBody>
      </p:sp>
      <p:sp>
        <p:nvSpPr>
          <p:cNvPr id="479" name="Variational Quantum Circuits"/>
          <p:cNvSpPr txBox="1"/>
          <p:nvPr>
            <p:ph type="body" idx="21"/>
          </p:nvPr>
        </p:nvSpPr>
        <p:spPr>
          <a:xfrm>
            <a:off x="1149714" y="2320925"/>
            <a:ext cx="22070756" cy="1003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Variational Quantum Circuits</a:t>
            </a:r>
          </a:p>
        </p:txBody>
      </p:sp>
      <p:sp>
        <p:nvSpPr>
          <p:cNvPr id="480" name="Quantum channels are given as variational quantum circuits, representing a parameterized unitary…"/>
          <p:cNvSpPr txBox="1"/>
          <p:nvPr/>
        </p:nvSpPr>
        <p:spPr>
          <a:xfrm>
            <a:off x="2429134" y="3725105"/>
            <a:ext cx="19525733" cy="2732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Quantum channels are given as </a:t>
            </a:r>
            <a:r>
              <a:rPr>
                <a:solidFill>
                  <a:schemeClr val="accent2"/>
                </a:solidFill>
              </a:rPr>
              <a:t>variational quantum circuits</a:t>
            </a:r>
            <a:r>
              <a:t>, representing a parameterized unitary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ω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algn="ctr">
              <a:spcBef>
                <a:spcPts val="0"/>
              </a:spcBef>
              <a:defRPr sz="3200"/>
            </a:pPr>
            <a:r>
              <a:t>Whose respective circuit is composed of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alternating layers of parameterized single qubit gates:</a:t>
            </a:r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=</m:t>
                </m:r>
                <m:sSub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⊗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sSub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p>
                </m:sSub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sSub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p>
                </m:sSub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acting on the </a:t>
            </a:r>
            <a14:m>
              <m:oMath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j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qubit.</a:t>
            </a:r>
          </a:p>
        </p:txBody>
      </p:sp>
      <p:sp>
        <p:nvSpPr>
          <p:cNvPr id="481" name="Increasing   increases the expressivity of the quantum circuit"/>
          <p:cNvSpPr txBox="1"/>
          <p:nvPr/>
        </p:nvSpPr>
        <p:spPr>
          <a:xfrm>
            <a:off x="1149714" y="6340324"/>
            <a:ext cx="4462313" cy="182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Increasing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increases the </a:t>
            </a:r>
            <a:r>
              <a:rPr>
                <a:solidFill>
                  <a:schemeClr val="accent2"/>
                </a:solidFill>
              </a:rPr>
              <a:t>expressivity</a:t>
            </a:r>
            <a:r>
              <a:t> of the quantum circuit</a:t>
            </a:r>
          </a:p>
        </p:txBody>
      </p:sp>
      <p:sp>
        <p:nvSpPr>
          <p:cNvPr id="482" name="This circuit prepares a parameterized quantum state as:"/>
          <p:cNvSpPr txBox="1"/>
          <p:nvPr/>
        </p:nvSpPr>
        <p:spPr>
          <a:xfrm>
            <a:off x="6957314" y="7124700"/>
            <a:ext cx="10469373" cy="129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This circuit prepares a </a:t>
            </a:r>
            <a:r>
              <a:rPr>
                <a:solidFill>
                  <a:schemeClr val="accent2"/>
                </a:solidFill>
              </a:rPr>
              <a:t>parameterized quantum state</a:t>
            </a:r>
            <a:r>
              <a:t> as: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</m:oMath>
              </m:oMathPara>
            </a14:m>
          </a:p>
        </p:txBody>
      </p:sp>
      <p:sp>
        <p:nvSpPr>
          <p:cNvPr id="483" name="Where the cost function can be defined as an expectation value:"/>
          <p:cNvSpPr txBox="1"/>
          <p:nvPr/>
        </p:nvSpPr>
        <p:spPr>
          <a:xfrm>
            <a:off x="6160160" y="8959537"/>
            <a:ext cx="12049863" cy="129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Where the </a:t>
            </a:r>
            <a:r>
              <a:rPr>
                <a:solidFill>
                  <a:schemeClr val="accent2"/>
                </a:solidFill>
              </a:rPr>
              <a:t>cost function</a:t>
            </a:r>
            <a:r>
              <a:t> can be defined as an expectation value: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limUp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484" name="The goal of QML algorithms is to solve the optimization problem:"/>
          <p:cNvSpPr txBox="1"/>
          <p:nvPr/>
        </p:nvSpPr>
        <p:spPr>
          <a:xfrm>
            <a:off x="6167069" y="11026196"/>
            <a:ext cx="12042954" cy="156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goal of QML algorithms is to solve the </a:t>
            </a:r>
            <a:r>
              <a:rPr>
                <a:solidFill>
                  <a:schemeClr val="accent2"/>
                </a:solidFill>
              </a:rPr>
              <a:t>optimization problem</a:t>
            </a:r>
            <a:r>
              <a:t>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limLow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lim>
                  </m:limLow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pic>
        <p:nvPicPr>
          <p:cNvPr id="48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178960">
            <a:off x="6088706" y="5527416"/>
            <a:ext cx="1081459" cy="122893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Rectángulo redondeado"/>
          <p:cNvSpPr/>
          <p:nvPr/>
        </p:nvSpPr>
        <p:spPr>
          <a:xfrm>
            <a:off x="5845036" y="10819776"/>
            <a:ext cx="12693928" cy="1972926"/>
          </a:xfrm>
          <a:prstGeom prst="roundRect">
            <a:avLst>
              <a:gd name="adj" fmla="val 15299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487" name="For instance:"/>
          <p:cNvSpPr txBox="1"/>
          <p:nvPr/>
        </p:nvSpPr>
        <p:spPr>
          <a:xfrm>
            <a:off x="18210021" y="7384197"/>
            <a:ext cx="5670590" cy="156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For instance: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limLow>
                    <m:e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lim>
                  </m:limLow>
                  <m:sSub>
                    <m:e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p"/>
                    </m:rP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Sup>
                    <m:e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  <m:sup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r>
                    <a:rPr xmlns:a="http://schemas.openxmlformats.org/drawingml/2006/main" sz="3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pic>
        <p:nvPicPr>
          <p:cNvPr id="48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10589">
            <a:off x="18723968" y="8970613"/>
            <a:ext cx="1081459" cy="1228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Quantum Machine Learning"/>
          <p:cNvSpPr txBox="1"/>
          <p:nvPr>
            <p:ph type="title"/>
          </p:nvPr>
        </p:nvSpPr>
        <p:spPr>
          <a:xfrm>
            <a:off x="1149714" y="635000"/>
            <a:ext cx="22084572" cy="1689100"/>
          </a:xfrm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Quantum Machine Learning</a:t>
            </a:r>
          </a:p>
        </p:txBody>
      </p:sp>
      <p:sp>
        <p:nvSpPr>
          <p:cNvPr id="491" name="Variational Quantum Circuits"/>
          <p:cNvSpPr txBox="1"/>
          <p:nvPr>
            <p:ph type="body" idx="21"/>
          </p:nvPr>
        </p:nvSpPr>
        <p:spPr>
          <a:xfrm>
            <a:off x="1149714" y="2320925"/>
            <a:ext cx="22070756" cy="1003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Variational Quantum Circuits</a:t>
            </a:r>
          </a:p>
        </p:txBody>
      </p:sp>
      <p:sp>
        <p:nvSpPr>
          <p:cNvPr id="492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493" name="12"/>
          <p:cNvSpPr txBox="1"/>
          <p:nvPr/>
        </p:nvSpPr>
        <p:spPr>
          <a:xfrm>
            <a:off x="23074083" y="620801"/>
            <a:ext cx="6553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12</a:t>
            </a:r>
          </a:p>
        </p:txBody>
      </p:sp>
      <p:pic>
        <p:nvPicPr>
          <p:cNvPr id="49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5503" y="4626989"/>
            <a:ext cx="10579584" cy="6294852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Cost function:"/>
          <p:cNvSpPr txBox="1"/>
          <p:nvPr/>
        </p:nvSpPr>
        <p:spPr>
          <a:xfrm>
            <a:off x="4101053" y="11768939"/>
            <a:ext cx="6068902" cy="129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Cost function: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limUp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496" name="Parameterized quantum state:"/>
          <p:cNvSpPr txBox="1"/>
          <p:nvPr/>
        </p:nvSpPr>
        <p:spPr>
          <a:xfrm>
            <a:off x="605522" y="7129154"/>
            <a:ext cx="5736438" cy="129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Parameterized quantum state: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</m:oMath>
              </m:oMathPara>
            </a14:m>
          </a:p>
        </p:txBody>
      </p:sp>
      <p:sp>
        <p:nvSpPr>
          <p:cNvPr id="497" name="Optimization problem:"/>
          <p:cNvSpPr txBox="1"/>
          <p:nvPr/>
        </p:nvSpPr>
        <p:spPr>
          <a:xfrm>
            <a:off x="15584076" y="11768939"/>
            <a:ext cx="4262020" cy="156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Optimization</a:t>
            </a:r>
            <a:r>
              <a:rPr>
                <a:solidFill>
                  <a:schemeClr val="accent2"/>
                </a:solidFill>
              </a:rPr>
              <a:t> </a:t>
            </a:r>
            <a:r>
              <a:t>problem: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limLow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lim>
                  </m:limLow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498" name="Reach the ground state"/>
          <p:cNvSpPr txBox="1"/>
          <p:nvPr/>
        </p:nvSpPr>
        <p:spPr>
          <a:xfrm>
            <a:off x="18587090" y="7458946"/>
            <a:ext cx="5019403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Reach the ground state</a:t>
            </a:r>
          </a:p>
        </p:txBody>
      </p:sp>
      <p:sp>
        <p:nvSpPr>
          <p:cNvPr id="499" name="Rectángulo redondeado"/>
          <p:cNvSpPr/>
          <p:nvPr/>
        </p:nvSpPr>
        <p:spPr>
          <a:xfrm>
            <a:off x="18534029" y="7321157"/>
            <a:ext cx="5125524" cy="906516"/>
          </a:xfrm>
          <a:prstGeom prst="roundRect">
            <a:avLst>
              <a:gd name="adj" fmla="val 14234"/>
            </a:avLst>
          </a:prstGeom>
          <a:ln w="508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503" name="Línea de conexión"/>
          <p:cNvSpPr/>
          <p:nvPr/>
        </p:nvSpPr>
        <p:spPr>
          <a:xfrm>
            <a:off x="3305660" y="9214418"/>
            <a:ext cx="1079712" cy="228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56" h="21600" fill="norm" stroke="1" extrusionOk="0">
                <a:moveTo>
                  <a:pt x="1172" y="0"/>
                </a:moveTo>
                <a:cubicBezTo>
                  <a:pt x="-2744" y="8512"/>
                  <a:pt x="3151" y="15712"/>
                  <a:pt x="18856" y="2160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4" name="Línea de conexión"/>
          <p:cNvSpPr/>
          <p:nvPr/>
        </p:nvSpPr>
        <p:spPr>
          <a:xfrm>
            <a:off x="11031536" y="12473479"/>
            <a:ext cx="3781036" cy="432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372"/>
                </a:moveTo>
                <a:cubicBezTo>
                  <a:pt x="6344" y="21600"/>
                  <a:pt x="13544" y="21476"/>
                  <a:pt x="21600" y="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5" name="Línea de conexión"/>
          <p:cNvSpPr/>
          <p:nvPr/>
        </p:nvSpPr>
        <p:spPr>
          <a:xfrm>
            <a:off x="20682942" y="9134685"/>
            <a:ext cx="742508" cy="2391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54" h="21600" fill="norm" stroke="1" extrusionOk="0">
                <a:moveTo>
                  <a:pt x="0" y="21600"/>
                </a:moveTo>
                <a:cubicBezTo>
                  <a:pt x="17035" y="16483"/>
                  <a:pt x="21600" y="9283"/>
                  <a:pt x="13696" y="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Q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QML</a:t>
            </a:r>
          </a:p>
        </p:txBody>
      </p:sp>
      <p:sp>
        <p:nvSpPr>
          <p:cNvPr id="508" name="Quantum Gradi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Quantum Gradients</a:t>
            </a:r>
          </a:p>
        </p:txBody>
      </p:sp>
      <p:sp>
        <p:nvSpPr>
          <p:cNvPr id="509" name="The training of a QML loss function often requires the evaluation of gradients…"/>
          <p:cNvSpPr txBox="1"/>
          <p:nvPr/>
        </p:nvSpPr>
        <p:spPr>
          <a:xfrm>
            <a:off x="5038496" y="3704010"/>
            <a:ext cx="14307008" cy="129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training of a QML loss function often requires the evaluation of gradients</a:t>
            </a:r>
          </a:p>
          <a:p>
            <a:pPr algn="ctr">
              <a:spcBef>
                <a:spcPts val="0"/>
              </a:spcBef>
              <a:defRPr sz="3200"/>
            </a:pPr>
            <a:r>
              <a:t>with respect to the parameters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ω</m:t>
                </m:r>
              </m:oMath>
            </a14:m>
            <a:r>
              <a:t> of a quantum channel.</a:t>
            </a:r>
          </a:p>
        </p:txBody>
      </p:sp>
      <p:sp>
        <p:nvSpPr>
          <p:cNvPr id="510" name="First-Order Quantum Gradient:"/>
          <p:cNvSpPr txBox="1"/>
          <p:nvPr/>
        </p:nvSpPr>
        <p:spPr>
          <a:xfrm>
            <a:off x="7379081" y="5371141"/>
            <a:ext cx="9625837" cy="216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First-Order</a:t>
            </a:r>
            <a:r>
              <a:t> Quantum Gradient: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limUp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den>
                  </m:f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ℜ</m:t>
                  </m:r>
                  <m:d>
                    <m:d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limUp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e>
                  </m:d>
                </m:oMath>
              </m:oMathPara>
            </a14:m>
          </a:p>
        </p:txBody>
      </p:sp>
      <p:sp>
        <p:nvSpPr>
          <p:cNvPr id="511" name="Second-Order Quantum Gradient:"/>
          <p:cNvSpPr txBox="1"/>
          <p:nvPr/>
        </p:nvSpPr>
        <p:spPr>
          <a:xfrm>
            <a:off x="4748771" y="7886463"/>
            <a:ext cx="14596734" cy="216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Second-Order</a:t>
            </a:r>
            <a:r>
              <a:t> Quantum Gradient: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</m:e>
                        <m: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limUp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den>
                  </m:f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ℜ</m:t>
                  </m:r>
                  <m:d>
                    <m:d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limUp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limUp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</m:e>
                  </m:d>
                </m:oMath>
              </m:oMathPara>
            </a14:m>
          </a:p>
        </p:txBody>
      </p:sp>
      <p:sp>
        <p:nvSpPr>
          <p:cNvPr id="512" name="Quantum Fisher Information Matrix representing the Fubini-Study metric:"/>
          <p:cNvSpPr txBox="1"/>
          <p:nvPr/>
        </p:nvSpPr>
        <p:spPr>
          <a:xfrm>
            <a:off x="5075033" y="10401785"/>
            <a:ext cx="14233934" cy="2700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Quantum Fisher Information Matrix</a:t>
            </a:r>
            <a:r>
              <a:t> representing the Fubini-Study metric:</a:t>
            </a:r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m:rPr>
                          <m:scr m:val="script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ℜ</m:t>
                  </m:r>
                  <m:d>
                    <m:d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</m:e>
                  </m:d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Q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QML</a:t>
            </a:r>
          </a:p>
        </p:txBody>
      </p:sp>
      <p:sp>
        <p:nvSpPr>
          <p:cNvPr id="515" name="Vanishing Gradi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Vanishing Gradients</a:t>
            </a:r>
          </a:p>
        </p:txBody>
      </p:sp>
      <p:sp>
        <p:nvSpPr>
          <p:cNvPr id="516" name="Quantum states represented by   qubits live in a   dimensional Hilbert space…"/>
          <p:cNvSpPr txBox="1"/>
          <p:nvPr/>
        </p:nvSpPr>
        <p:spPr>
          <a:xfrm>
            <a:off x="7914183" y="3942440"/>
            <a:ext cx="15263317" cy="182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Quantum states represented by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qubits live in a </a:t>
            </a:r>
            <a14:m>
              <m:oMath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2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t> dimensional Hilbert space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</a:p>
          <a:p>
            <a:pPr algn="ctr">
              <a:spcBef>
                <a:spcPts val="0"/>
              </a:spcBef>
              <a:defRPr sz="3200"/>
            </a:pPr>
            <a:r>
              <a:t>Random unitaries acting on this states can suffer from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concentration of measure</a:t>
            </a:r>
            <a:endParaRPr>
              <a:solidFill>
                <a:schemeClr val="accent5">
                  <a:hueOff val="-59294"/>
                  <a:satOff val="2591"/>
                  <a:lumOff val="-9411"/>
                </a:schemeClr>
              </a:solidFill>
            </a:endParaRPr>
          </a:p>
          <a:p>
            <a:pPr algn="ctr">
              <a:spcBef>
                <a:spcPts val="0"/>
              </a:spcBef>
              <a:defRPr sz="3200"/>
            </a:pPr>
            <a:r>
              <a:t>Leading to exponentially vanishing gradients (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barren plateaus</a:t>
            </a:r>
            <a:r>
              <a:t>)</a:t>
            </a:r>
          </a:p>
        </p:txBody>
      </p:sp>
      <p:pic>
        <p:nvPicPr>
          <p:cNvPr id="51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32663" t="0" r="0" b="0"/>
          <a:stretch>
            <a:fillRect/>
          </a:stretch>
        </p:blipFill>
        <p:spPr>
          <a:xfrm>
            <a:off x="1206500" y="6858000"/>
            <a:ext cx="6190246" cy="6032925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Levy’s Lema:…"/>
          <p:cNvSpPr txBox="1"/>
          <p:nvPr/>
        </p:nvSpPr>
        <p:spPr>
          <a:xfrm>
            <a:off x="9525378" y="7370339"/>
            <a:ext cx="12040926" cy="262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Levy’s Lema:</a:t>
            </a:r>
          </a:p>
          <a:p>
            <a:pPr algn="ctr">
              <a:spcBef>
                <a:spcPts val="0"/>
              </a:spcBef>
              <a:defRPr sz="3200"/>
            </a:pPr>
            <a:r>
              <a:t>Given a Lipschitz-continuous function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⟩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S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ty m:val="p"/>
                  </m:rP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ℜ</m:t>
                </m:r>
              </m:oMath>
            </a14:m>
            <a:r>
              <a:t>:</a:t>
            </a:r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≥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ϵ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2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sSup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p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sSup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p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sup>
                  </m:sSup>
                </m:oMath>
              </m:oMathPara>
            </a14:m>
          </a:p>
        </p:txBody>
      </p:sp>
      <p:sp>
        <p:nvSpPr>
          <p:cNvPr id="519" name="Rectángulo redondeado"/>
          <p:cNvSpPr/>
          <p:nvPr/>
        </p:nvSpPr>
        <p:spPr>
          <a:xfrm>
            <a:off x="9550778" y="6883400"/>
            <a:ext cx="11990126" cy="3603697"/>
          </a:xfrm>
          <a:prstGeom prst="roundRect">
            <a:avLst>
              <a:gd name="adj" fmla="val 8376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520" name="Quantum state for   qubits:…"/>
          <p:cNvSpPr txBox="1"/>
          <p:nvPr/>
        </p:nvSpPr>
        <p:spPr>
          <a:xfrm>
            <a:off x="1607690" y="3433190"/>
            <a:ext cx="5387679" cy="2842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Quantum state for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qubits: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⏟</m:t>
                      </m:r>
                    </m:lim>
                  </m:limLow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0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</m:oMath>
              </m:oMathPara>
            </a14:m>
          </a:p>
          <a:p>
            <a:pPr algn="ctr">
              <a:spcBef>
                <a:spcPts val="0"/>
              </a:spcBef>
              <a:defRPr sz="3200">
                <a:solidFill>
                  <a:schemeClr val="accent2"/>
                </a:solidFill>
              </a:defRPr>
            </a:pPr>
            <a:r>
              <a:t>Universal Ansatz</a:t>
            </a:r>
          </a:p>
          <a:p>
            <a:pPr algn="ctr">
              <a:spcBef>
                <a:spcPts val="0"/>
              </a:spcBef>
              <a:defRPr sz="3200"/>
            </a:pPr>
            <a:r>
              <a:t>from the Unitary group</a:t>
            </a:r>
          </a:p>
        </p:txBody>
      </p:sp>
      <p:sp>
        <p:nvSpPr>
          <p:cNvPr id="521" name="To scale up QML algorithms become important to design problem-specific ansätze with only enable to access a limited but suitable subspace of the full Hilbert space"/>
          <p:cNvSpPr txBox="1"/>
          <p:nvPr/>
        </p:nvSpPr>
        <p:spPr>
          <a:xfrm>
            <a:off x="10178554" y="11167846"/>
            <a:ext cx="10734574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To scale up QML algorithms become important to design </a:t>
            </a:r>
            <a:r>
              <a:rPr>
                <a:solidFill>
                  <a:schemeClr val="accent2"/>
                </a:solidFill>
              </a:rPr>
              <a:t>problem-specific ansätze</a:t>
            </a:r>
            <a:r>
              <a:t> with only enable to access a limited but suitable subspace of the full Hilbert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Q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QML</a:t>
            </a:r>
          </a:p>
        </p:txBody>
      </p:sp>
      <p:sp>
        <p:nvSpPr>
          <p:cNvPr id="524" name="VarQI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VarQITE</a:t>
            </a:r>
          </a:p>
        </p:txBody>
      </p:sp>
      <p:sp>
        <p:nvSpPr>
          <p:cNvPr id="525" name="Quantum Time Evolution (QTE) describes the process of evolving a quantum state according to a given Hamiltonian…"/>
          <p:cNvSpPr txBox="1"/>
          <p:nvPr/>
        </p:nvSpPr>
        <p:spPr>
          <a:xfrm>
            <a:off x="1206500" y="3813846"/>
            <a:ext cx="21971000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Quantum Time Evolution (QTE)</a:t>
            </a:r>
            <a:r>
              <a:t> describes the process of </a:t>
            </a:r>
            <a:r>
              <a:rPr>
                <a:solidFill>
                  <a:schemeClr val="accent2"/>
                </a:solidFill>
              </a:rPr>
              <a:t>evolving a quantum state</a:t>
            </a:r>
            <a:r>
              <a:t> according to a given Hamiltonian</a:t>
            </a:r>
          </a:p>
          <a:p>
            <a:pPr algn="ctr">
              <a:spcBef>
                <a:spcPts val="0"/>
              </a:spcBef>
              <a:defRPr sz="3200"/>
            </a:pPr>
            <a:r>
              <a:t>To implement this in a quantum computer, It needs to ve translated into quantum gates</a:t>
            </a:r>
          </a:p>
        </p:txBody>
      </p:sp>
      <p:sp>
        <p:nvSpPr>
          <p:cNvPr id="526" name="Time-dependent Schrödinger equation:…"/>
          <p:cNvSpPr txBox="1"/>
          <p:nvPr/>
        </p:nvSpPr>
        <p:spPr>
          <a:xfrm>
            <a:off x="1206500" y="5693003"/>
            <a:ext cx="7441721" cy="37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Time-dependent</a:t>
            </a:r>
            <a:r>
              <a:t> Schrödinger equation: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ℏ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limUp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Unitary</a:t>
            </a:r>
            <a:r>
              <a:t> evolution of the state: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527" name="Wick-rotated Schrödinger equation:…"/>
          <p:cNvSpPr txBox="1"/>
          <p:nvPr/>
        </p:nvSpPr>
        <p:spPr>
          <a:xfrm>
            <a:off x="16397301" y="5725779"/>
            <a:ext cx="6780200" cy="4693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Wick-rotated</a:t>
            </a:r>
            <a:r>
              <a:t> Schrödinger equation: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limUp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Non-Unitary</a:t>
            </a:r>
            <a:r>
              <a:t> evolution of the state: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b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num>
                    <m:den>
                      <m:rad>
                        <m:radPr>
                          <m:ctrlP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bSup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*</m:t>
                              </m:r>
                            </m:sup>
                          </m:sSub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e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xmlns:a="http://schemas.openxmlformats.org/drawingml/2006/main" sz="3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*</m:t>
                              </m:r>
                            </m:sup>
                          </m:sSub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rad>
                    </m:den>
                  </m:f>
                </m:oMath>
              </m:oMathPara>
            </a14:m>
          </a:p>
        </p:txBody>
      </p:sp>
      <p:sp>
        <p:nvSpPr>
          <p:cNvPr id="528" name="If the parameter   is replaced by an imaginary time"/>
          <p:cNvSpPr txBox="1"/>
          <p:nvPr/>
        </p:nvSpPr>
        <p:spPr>
          <a:xfrm>
            <a:off x="9770919" y="6497495"/>
            <a:ext cx="5503684" cy="129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If the parameter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is replaced by an </a:t>
            </a:r>
            <a:r>
              <a:rPr>
                <a:solidFill>
                  <a:schemeClr val="accent2"/>
                </a:solidFill>
              </a:rPr>
              <a:t>imaginary time</a:t>
            </a:r>
          </a:p>
        </p:txBody>
      </p:sp>
      <p:sp>
        <p:nvSpPr>
          <p:cNvPr id="529" name="Línea"/>
          <p:cNvSpPr/>
          <p:nvPr/>
        </p:nvSpPr>
        <p:spPr>
          <a:xfrm>
            <a:off x="9367288" y="6057523"/>
            <a:ext cx="6310946" cy="1"/>
          </a:xfrm>
          <a:prstGeom prst="line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0" name="Considering a formulation for pure states based on McLachlan’s variational principle with a global plate-agnostic evolution"/>
          <p:cNvSpPr txBox="1"/>
          <p:nvPr/>
        </p:nvSpPr>
        <p:spPr>
          <a:xfrm>
            <a:off x="1206500" y="11077503"/>
            <a:ext cx="8622001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Considering a formulation for pure states based on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McLachlan’s variational principle </a:t>
            </a:r>
            <a:r>
              <a:t>with a global plate-agnostic evolution</a:t>
            </a:r>
          </a:p>
        </p:txBody>
      </p:sp>
      <p:sp>
        <p:nvSpPr>
          <p:cNvPr id="531" name="Parameterized state:"/>
          <p:cNvSpPr txBox="1"/>
          <p:nvPr/>
        </p:nvSpPr>
        <p:spPr>
          <a:xfrm>
            <a:off x="10691820" y="11274183"/>
            <a:ext cx="4842161" cy="130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2"/>
                </a:solidFill>
              </a:defRPr>
            </a:pPr>
            <a:r>
              <a:t>Parameterized state: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r>
                    <a:rPr xmlns:a="http://schemas.openxmlformats.org/drawingml/2006/main" sz="3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3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p>
                  </m:sSubSup>
                  <m:r>
                    <a:rPr xmlns:a="http://schemas.openxmlformats.org/drawingml/2006/main" sz="3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p>
                  </m:sSup>
                  <m:r>
                    <a:rPr xmlns:a="http://schemas.openxmlformats.org/drawingml/2006/main" sz="3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6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sup>
                  </m:sSubSup>
                  <m:r>
                    <a:rPr xmlns:a="http://schemas.openxmlformats.org/drawingml/2006/main" sz="3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532" name="Wick-rotated Schrödinger equation:"/>
          <p:cNvSpPr txBox="1"/>
          <p:nvPr/>
        </p:nvSpPr>
        <p:spPr>
          <a:xfrm>
            <a:off x="16397301" y="11274183"/>
            <a:ext cx="6780200" cy="131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Wick-rotated</a:t>
            </a:r>
            <a:r>
              <a:t> Schrödinger equation: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limUp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limUp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</m:lim>
                  </m:limUp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sup>
                  </m:sSub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533" name="Reach the ground state…"/>
          <p:cNvSpPr txBox="1"/>
          <p:nvPr/>
        </p:nvSpPr>
        <p:spPr>
          <a:xfrm>
            <a:off x="10013060" y="9470519"/>
            <a:ext cx="5019402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Reach the ground state…</a:t>
            </a:r>
          </a:p>
        </p:txBody>
      </p:sp>
      <p:sp>
        <p:nvSpPr>
          <p:cNvPr id="534" name="Rectángulo redondeado"/>
          <p:cNvSpPr/>
          <p:nvPr/>
        </p:nvSpPr>
        <p:spPr>
          <a:xfrm>
            <a:off x="9959999" y="9332730"/>
            <a:ext cx="5125524" cy="906516"/>
          </a:xfrm>
          <a:prstGeom prst="roundRect">
            <a:avLst>
              <a:gd name="adj" fmla="val 14234"/>
            </a:avLst>
          </a:prstGeom>
          <a:ln w="508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pic>
        <p:nvPicPr>
          <p:cNvPr id="53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495027">
            <a:off x="8107492" y="9477947"/>
            <a:ext cx="1081459" cy="122893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Línea"/>
          <p:cNvSpPr/>
          <p:nvPr/>
        </p:nvSpPr>
        <p:spPr>
          <a:xfrm>
            <a:off x="4927360" y="7197629"/>
            <a:ext cx="1" cy="700648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7" name="Línea"/>
          <p:cNvSpPr/>
          <p:nvPr/>
        </p:nvSpPr>
        <p:spPr>
          <a:xfrm>
            <a:off x="19787400" y="7197629"/>
            <a:ext cx="1" cy="700648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Quantum Generative Adversarial Networks"/>
          <p:cNvSpPr txBox="1"/>
          <p:nvPr>
            <p:ph type="title"/>
          </p:nvPr>
        </p:nvSpPr>
        <p:spPr>
          <a:xfrm>
            <a:off x="1206500" y="3919599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Quantum Generative Adversarial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enerative Q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Generative QML</a:t>
            </a:r>
          </a:p>
        </p:txBody>
      </p:sp>
      <p:sp>
        <p:nvSpPr>
          <p:cNvPr id="542" name="Introduc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Introduction</a:t>
            </a:r>
          </a:p>
        </p:txBody>
      </p:sp>
      <p:sp>
        <p:nvSpPr>
          <p:cNvPr id="543" name="The goal of Generative QML is to learn the random distribution underlying given training data by using sampling statistics of a parameterized quantum state"/>
          <p:cNvSpPr txBox="1"/>
          <p:nvPr/>
        </p:nvSpPr>
        <p:spPr>
          <a:xfrm>
            <a:off x="3415761" y="3627514"/>
            <a:ext cx="17552478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goal of Generative QML is to </a:t>
            </a:r>
            <a:r>
              <a:rPr>
                <a:solidFill>
                  <a:schemeClr val="accent2"/>
                </a:solidFill>
              </a:rPr>
              <a:t>learn the random distribution</a:t>
            </a:r>
            <a:r>
              <a:t> underlying given training data by using sampling statistics of a parameterized quantum state</a:t>
            </a:r>
          </a:p>
        </p:txBody>
      </p:sp>
      <p:sp>
        <p:nvSpPr>
          <p:cNvPr id="544" name="First approach:…"/>
          <p:cNvSpPr txBox="1"/>
          <p:nvPr/>
        </p:nvSpPr>
        <p:spPr>
          <a:xfrm>
            <a:off x="1206500" y="5785640"/>
            <a:ext cx="9551452" cy="3424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First approach:</a:t>
            </a:r>
          </a:p>
          <a:p>
            <a:pPr algn="ctr">
              <a:spcBef>
                <a:spcPts val="0"/>
              </a:spcBef>
              <a:defRPr sz="3200"/>
            </a:pPr>
            <a:r>
              <a:t>Training the (initialized) parameters of a </a:t>
            </a:r>
            <a:r>
              <a:rPr>
                <a:solidFill>
                  <a:schemeClr val="accent2"/>
                </a:solidFill>
              </a:rPr>
              <a:t>variational quantum circuit</a:t>
            </a:r>
            <a:r>
              <a:t> based on the measurements samples and the respective loss function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↓</m:t>
                  </m:r>
                </m:oMath>
              </m:oMathPara>
            </a14:m>
          </a:p>
          <a:p>
            <a:pPr algn="ctr">
              <a:spcBef>
                <a:spcPts val="0"/>
              </a:spcBef>
              <a:defRPr sz="3200"/>
            </a:pPr>
            <a:r>
              <a:t>Quantum Generative Adversarial Networks</a:t>
            </a:r>
          </a:p>
        </p:txBody>
      </p:sp>
      <p:sp>
        <p:nvSpPr>
          <p:cNvPr id="545" name="Second approach:…"/>
          <p:cNvSpPr txBox="1"/>
          <p:nvPr/>
        </p:nvSpPr>
        <p:spPr>
          <a:xfrm>
            <a:off x="13626048" y="5785640"/>
            <a:ext cx="9551452" cy="3424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Second approach:</a:t>
            </a:r>
          </a:p>
          <a:p>
            <a:pPr algn="ctr">
              <a:spcBef>
                <a:spcPts val="0"/>
              </a:spcBef>
              <a:defRPr sz="3200"/>
            </a:pPr>
            <a:r>
              <a:t>Training the (initialized) parameters of a </a:t>
            </a:r>
            <a:r>
              <a:rPr>
                <a:solidFill>
                  <a:schemeClr val="accent2"/>
                </a:solidFill>
              </a:rPr>
              <a:t>quantum operator</a:t>
            </a:r>
            <a:r>
              <a:t> (Hamiltonian) based on the measurement statistics of the mapped quantum state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↓</m:t>
                  </m:r>
                </m:oMath>
              </m:oMathPara>
            </a14:m>
          </a:p>
          <a:p>
            <a:pPr algn="ctr">
              <a:spcBef>
                <a:spcPts val="0"/>
              </a:spcBef>
              <a:defRPr sz="3200"/>
            </a:pPr>
            <a:r>
              <a:t>Quantum Boltzmann Machines</a:t>
            </a:r>
          </a:p>
        </p:txBody>
      </p:sp>
      <p:sp>
        <p:nvSpPr>
          <p:cNvPr id="546" name="Línea"/>
          <p:cNvSpPr/>
          <p:nvPr/>
        </p:nvSpPr>
        <p:spPr>
          <a:xfrm flipV="1">
            <a:off x="12183019" y="5794621"/>
            <a:ext cx="1" cy="3424122"/>
          </a:xfrm>
          <a:prstGeom prst="line">
            <a:avLst/>
          </a:prstGeom>
          <a:ln w="635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7" name="Generative QML facilitates implicit learning of the data generation process…"/>
          <p:cNvSpPr txBox="1"/>
          <p:nvPr/>
        </p:nvSpPr>
        <p:spPr>
          <a:xfrm>
            <a:off x="3415761" y="10212532"/>
            <a:ext cx="16146358" cy="2764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Generative QML facilitates </a:t>
            </a:r>
            <a:r>
              <a:rPr>
                <a:solidFill>
                  <a:schemeClr val="accent2"/>
                </a:solidFill>
              </a:rPr>
              <a:t>implicit learning</a:t>
            </a:r>
            <a:r>
              <a:t> of the data generation process</a:t>
            </a:r>
          </a:p>
          <a:p>
            <a:pPr algn="ctr">
              <a:spcBef>
                <a:spcPts val="0"/>
              </a:spcBef>
              <a:defRPr sz="3200"/>
            </a:pPr>
            <a:r>
              <a:t>(Suitable for execution on near-term quantum hardware)</a:t>
            </a:r>
          </a:p>
          <a:p>
            <a:pPr algn="ctr">
              <a:spcBef>
                <a:spcPts val="0"/>
              </a:spcBef>
              <a:defRPr sz="3200"/>
            </a:pPr>
          </a:p>
          <a:p>
            <a:pPr algn="ctr">
              <a:spcBef>
                <a:spcPts val="0"/>
              </a:spcBef>
              <a:defRPr sz="3200"/>
            </a:pPr>
            <a:r>
              <a:t>Standard schemes may require to model an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explicit</a:t>
            </a:r>
            <a:r>
              <a:t> distribution</a:t>
            </a:r>
          </a:p>
          <a:p>
            <a:pPr algn="ctr">
              <a:spcBef>
                <a:spcPts val="0"/>
              </a:spcBef>
              <a:defRPr sz="3200"/>
            </a:pPr>
            <a:r>
              <a:t>(Requires expensive quantum algorithm)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Quantum 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Quantum GANs</a:t>
            </a:r>
          </a:p>
        </p:txBody>
      </p:sp>
      <p:sp>
        <p:nvSpPr>
          <p:cNvPr id="550" name="Introduc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Introduction</a:t>
            </a:r>
          </a:p>
        </p:txBody>
      </p:sp>
      <p:sp>
        <p:nvSpPr>
          <p:cNvPr id="551" name="Quantum GANs employ an interplay of a generator and a discriminator to learn…"/>
          <p:cNvSpPr txBox="1"/>
          <p:nvPr/>
        </p:nvSpPr>
        <p:spPr>
          <a:xfrm>
            <a:off x="4766135" y="3785679"/>
            <a:ext cx="14851730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Quantum GANs employ an interplay of a </a:t>
            </a:r>
            <a:r>
              <a:rPr>
                <a:solidFill>
                  <a:schemeClr val="accent2"/>
                </a:solidFill>
              </a:rPr>
              <a:t>generator</a:t>
            </a:r>
            <a:r>
              <a:t> and a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discriminator</a:t>
            </a:r>
            <a:r>
              <a:t> to learn</a:t>
            </a:r>
          </a:p>
          <a:p>
            <a:pPr algn="ctr">
              <a:spcBef>
                <a:spcPts val="0"/>
              </a:spcBef>
              <a:defRPr sz="3200"/>
            </a:pPr>
            <a:r>
              <a:t>an implicit approximate representation of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probability distribution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algn="ctr">
              <a:spcBef>
                <a:spcPts val="0"/>
              </a:spcBef>
              <a:defRPr sz="3200"/>
            </a:pPr>
            <a:r>
              <a:t>underling given data samples into a </a:t>
            </a:r>
            <a:r>
              <a:rPr u="sng"/>
              <a:t>variational quantum circuits</a:t>
            </a:r>
          </a:p>
        </p:txBody>
      </p:sp>
      <p:sp>
        <p:nvSpPr>
          <p:cNvPr id="552" name="Rectángulo"/>
          <p:cNvSpPr/>
          <p:nvPr/>
        </p:nvSpPr>
        <p:spPr>
          <a:xfrm>
            <a:off x="6646259" y="6183452"/>
            <a:ext cx="11091482" cy="48370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</a:p>
        </p:txBody>
      </p:sp>
      <p:pic>
        <p:nvPicPr>
          <p:cNvPr id="55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259" y="6183452"/>
            <a:ext cx="11091482" cy="483709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Quantum generator generates quantum states…"/>
          <p:cNvSpPr txBox="1"/>
          <p:nvPr/>
        </p:nvSpPr>
        <p:spPr>
          <a:xfrm>
            <a:off x="521590" y="7423339"/>
            <a:ext cx="5344576" cy="2357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Quantum generator </a:t>
            </a:r>
            <a:r>
              <a:t>generates quantum states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↓</m:t>
                  </m:r>
                </m:oMath>
              </m:oMathPara>
            </a14:m>
          </a:p>
          <a:p>
            <a:pPr algn="ctr">
              <a:spcBef>
                <a:spcPts val="0"/>
              </a:spcBef>
              <a:defRPr sz="3200"/>
            </a:pPr>
            <a:r>
              <a:t>Variational Quantum Circuit</a:t>
            </a:r>
          </a:p>
        </p:txBody>
      </p:sp>
      <p:sp>
        <p:nvSpPr>
          <p:cNvPr id="555" name="Quantum"/>
          <p:cNvSpPr txBox="1"/>
          <p:nvPr/>
        </p:nvSpPr>
        <p:spPr>
          <a:xfrm>
            <a:off x="7965540" y="10211544"/>
            <a:ext cx="2013477" cy="53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Quantum</a:t>
            </a:r>
          </a:p>
        </p:txBody>
      </p:sp>
      <p:sp>
        <p:nvSpPr>
          <p:cNvPr id="556" name="Quantum discriminator measures quantum states…"/>
          <p:cNvSpPr txBox="1"/>
          <p:nvPr/>
        </p:nvSpPr>
        <p:spPr>
          <a:xfrm>
            <a:off x="18517818" y="7423339"/>
            <a:ext cx="5244815" cy="2357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Quantum discriminator</a:t>
            </a:r>
            <a:r>
              <a:t> measures quantum states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↓</m:t>
                  </m:r>
                </m:oMath>
              </m:oMathPara>
            </a14:m>
          </a:p>
          <a:p>
            <a:pPr algn="ctr">
              <a:spcBef>
                <a:spcPts val="0"/>
              </a:spcBef>
              <a:defRPr sz="3200"/>
            </a:pPr>
            <a:r>
              <a:t>Classical Neural Network</a:t>
            </a:r>
          </a:p>
        </p:txBody>
      </p:sp>
      <p:sp>
        <p:nvSpPr>
          <p:cNvPr id="557" name="The generator goal is to minimize the distance between the generated and target quantum states…"/>
          <p:cNvSpPr txBox="1"/>
          <p:nvPr/>
        </p:nvSpPr>
        <p:spPr>
          <a:xfrm>
            <a:off x="2974913" y="11720602"/>
            <a:ext cx="18434174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</a:t>
            </a:r>
            <a:r>
              <a:rPr>
                <a:solidFill>
                  <a:schemeClr val="accent2"/>
                </a:solidFill>
              </a:rPr>
              <a:t>generator</a:t>
            </a:r>
            <a:r>
              <a:t> goal is to minimize the distance between the generated and target quantum states</a:t>
            </a:r>
          </a:p>
          <a:p>
            <a:pPr algn="ctr">
              <a:spcBef>
                <a:spcPts val="0"/>
              </a:spcBef>
              <a:defRPr sz="3200"/>
            </a:pPr>
            <a:r>
              <a:t>The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discriminator</a:t>
            </a:r>
            <a:r>
              <a:t> goal is to discriminate correctly between these states</a:t>
            </a:r>
          </a:p>
        </p:txBody>
      </p:sp>
      <p:sp>
        <p:nvSpPr>
          <p:cNvPr id="558" name="Quantum"/>
          <p:cNvSpPr txBox="1"/>
          <p:nvPr/>
        </p:nvSpPr>
        <p:spPr>
          <a:xfrm>
            <a:off x="13979117" y="7208088"/>
            <a:ext cx="2013476" cy="53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Quantum</a:t>
            </a:r>
          </a:p>
        </p:txBody>
      </p:sp>
      <p:sp>
        <p:nvSpPr>
          <p:cNvPr id="559" name="Quantum state"/>
          <p:cNvSpPr txBox="1"/>
          <p:nvPr/>
        </p:nvSpPr>
        <p:spPr>
          <a:xfrm>
            <a:off x="14833454" y="10362357"/>
            <a:ext cx="2368033" cy="53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Quantum state</a:t>
            </a:r>
          </a:p>
        </p:txBody>
      </p:sp>
      <p:sp>
        <p:nvSpPr>
          <p:cNvPr id="560" name="Línea"/>
          <p:cNvSpPr/>
          <p:nvPr/>
        </p:nvSpPr>
        <p:spPr>
          <a:xfrm>
            <a:off x="13975396" y="10670755"/>
            <a:ext cx="66414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61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562" name="13"/>
          <p:cNvSpPr txBox="1"/>
          <p:nvPr/>
        </p:nvSpPr>
        <p:spPr>
          <a:xfrm>
            <a:off x="23074083" y="635000"/>
            <a:ext cx="67411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Quantum 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Quantum GANs</a:t>
            </a:r>
          </a:p>
        </p:txBody>
      </p:sp>
      <p:sp>
        <p:nvSpPr>
          <p:cNvPr id="565" name="Statistical Example Arqu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Statistical Example Arquitecture</a:t>
            </a:r>
          </a:p>
        </p:txBody>
      </p:sp>
      <p:sp>
        <p:nvSpPr>
          <p:cNvPr id="566" name="Generator as a Quantum Neural Network"/>
          <p:cNvSpPr txBox="1"/>
          <p:nvPr/>
        </p:nvSpPr>
        <p:spPr>
          <a:xfrm>
            <a:off x="3420455" y="9243381"/>
            <a:ext cx="7824789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Generator as a Quantum Neural Network</a:t>
            </a:r>
          </a:p>
        </p:txBody>
      </p:sp>
      <p:sp>
        <p:nvSpPr>
          <p:cNvPr id="567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568" name="14"/>
          <p:cNvSpPr txBox="1"/>
          <p:nvPr/>
        </p:nvSpPr>
        <p:spPr>
          <a:xfrm>
            <a:off x="23074083" y="635000"/>
            <a:ext cx="68376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14</a:t>
            </a:r>
          </a:p>
        </p:txBody>
      </p:sp>
      <p:pic>
        <p:nvPicPr>
          <p:cNvPr id="569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rcRect l="0" t="0" r="1076" b="0"/>
          <a:stretch>
            <a:fillRect/>
          </a:stretch>
        </p:blipFill>
        <p:spPr>
          <a:xfrm>
            <a:off x="1206500" y="10246681"/>
            <a:ext cx="10543290" cy="2499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rcRect l="15534" t="0" r="0" b="0"/>
          <a:stretch>
            <a:fillRect/>
          </a:stretch>
        </p:blipFill>
        <p:spPr>
          <a:xfrm>
            <a:off x="11749573" y="10246681"/>
            <a:ext cx="2036137" cy="2499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video pegado.png" descr="video pegado.png"/>
          <p:cNvPicPr>
            <a:picLocks noChangeAspect="1"/>
          </p:cNvPicPr>
          <p:nvPr/>
        </p:nvPicPr>
        <p:blipFill>
          <a:blip r:embed="rId4">
            <a:extLst/>
          </a:blip>
          <a:srcRect l="1667" t="2563" r="0" b="0"/>
          <a:stretch>
            <a:fillRect/>
          </a:stretch>
        </p:blipFill>
        <p:spPr>
          <a:xfrm>
            <a:off x="1206500" y="5033090"/>
            <a:ext cx="4980287" cy="3792799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Discrete Bivariate Normal Distribution"/>
          <p:cNvSpPr txBox="1"/>
          <p:nvPr/>
        </p:nvSpPr>
        <p:spPr>
          <a:xfrm>
            <a:off x="1779067" y="3598077"/>
            <a:ext cx="3835250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Discrete Bivariate Normal Distribution</a:t>
            </a:r>
          </a:p>
        </p:txBody>
      </p:sp>
      <p:pic>
        <p:nvPicPr>
          <p:cNvPr id="573" name="video pegado.png" descr="video peg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50927" y="11079512"/>
            <a:ext cx="8650816" cy="166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Imagen" descr="Imagen"/>
          <p:cNvPicPr>
            <a:picLocks noChangeAspect="1"/>
          </p:cNvPicPr>
          <p:nvPr/>
        </p:nvPicPr>
        <p:blipFill>
          <a:blip r:embed="rId6">
            <a:extLst/>
          </a:blip>
          <a:srcRect l="0" t="0" r="50000" b="0"/>
          <a:stretch>
            <a:fillRect/>
          </a:stretch>
        </p:blipFill>
        <p:spPr>
          <a:xfrm>
            <a:off x="8473546" y="3744795"/>
            <a:ext cx="4816738" cy="5081251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Discriminator as a Classical Neural Network"/>
          <p:cNvSpPr txBox="1"/>
          <p:nvPr/>
        </p:nvSpPr>
        <p:spPr>
          <a:xfrm>
            <a:off x="16586282" y="9664513"/>
            <a:ext cx="4980106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Discriminator as a Classical Neural Network</a:t>
            </a:r>
          </a:p>
        </p:txBody>
      </p:sp>
      <p:sp>
        <p:nvSpPr>
          <p:cNvPr id="576" name="Generator and Discriminator Loss Function"/>
          <p:cNvSpPr txBox="1"/>
          <p:nvPr/>
        </p:nvSpPr>
        <p:spPr>
          <a:xfrm>
            <a:off x="9768765" y="4587654"/>
            <a:ext cx="2952955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Generator and Discriminator Loss Function</a:t>
            </a:r>
          </a:p>
        </p:txBody>
      </p:sp>
      <p:pic>
        <p:nvPicPr>
          <p:cNvPr id="577" name="Imagen" descr="Imagen"/>
          <p:cNvPicPr>
            <a:picLocks noChangeAspect="1"/>
          </p:cNvPicPr>
          <p:nvPr/>
        </p:nvPicPr>
        <p:blipFill>
          <a:blip r:embed="rId7">
            <a:extLst/>
          </a:blip>
          <a:srcRect l="0" t="0" r="34297" b="0"/>
          <a:stretch>
            <a:fillRect/>
          </a:stretch>
        </p:blipFill>
        <p:spPr>
          <a:xfrm>
            <a:off x="15577080" y="5033011"/>
            <a:ext cx="7824608" cy="3793014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Cumulative Density Function"/>
          <p:cNvSpPr txBox="1"/>
          <p:nvPr/>
        </p:nvSpPr>
        <p:spPr>
          <a:xfrm>
            <a:off x="17861387" y="3598077"/>
            <a:ext cx="3256172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Cumulative Density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enerative Q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Generative QML</a:t>
            </a:r>
          </a:p>
        </p:txBody>
      </p:sp>
      <p:sp>
        <p:nvSpPr>
          <p:cNvPr id="581" name="Training the QGA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Training the QGAN</a:t>
            </a:r>
          </a:p>
        </p:txBody>
      </p:sp>
      <p:sp>
        <p:nvSpPr>
          <p:cNvPr id="582" name="The quantum generator (variational quantum circuit or quantum Boltzmann machine) is trained to transform a  -qubit input state   to a  -qubit output state ( : resolution)"/>
          <p:cNvSpPr txBox="1"/>
          <p:nvPr/>
        </p:nvSpPr>
        <p:spPr>
          <a:xfrm>
            <a:off x="2073788" y="3816144"/>
            <a:ext cx="20236425" cy="131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</a:t>
            </a:r>
            <a:r>
              <a:rPr>
                <a:solidFill>
                  <a:schemeClr val="accent2"/>
                </a:solidFill>
              </a:rPr>
              <a:t>quantum generator</a:t>
            </a:r>
            <a:r>
              <a:t> (</a:t>
            </a:r>
            <a:r>
              <a:rPr u="sng"/>
              <a:t>variational quantum circuit</a:t>
            </a:r>
            <a:r>
              <a:t> or quantum Boltzmann machine) is trained to transform a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-qubit input state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⟩</m:t>
                </m:r>
              </m:oMath>
            </a14:m>
            <a:r>
              <a:t> to a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-qubit output state (</a:t>
            </a:r>
            <a14:m>
              <m:oMath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2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t>: resolution)</a:t>
            </a:r>
          </a:p>
        </p:txBody>
      </p:sp>
      <p:sp>
        <p:nvSpPr>
          <p:cNvPr id="583" name="Given   data samples   from the quantum generator sampled with probability   and   randomly chosen training data samples"/>
          <p:cNvSpPr txBox="1"/>
          <p:nvPr/>
        </p:nvSpPr>
        <p:spPr>
          <a:xfrm>
            <a:off x="4211322" y="7922528"/>
            <a:ext cx="15961356" cy="159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Given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data samples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 from the </a:t>
            </a:r>
            <a:r>
              <a:rPr>
                <a:solidFill>
                  <a:schemeClr val="accent2"/>
                </a:solidFill>
              </a:rPr>
              <a:t>quantum generator</a:t>
            </a:r>
            <a:r>
              <a:t> sampled with probability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ω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randomly chosen training data samples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</a:p>
        </p:txBody>
      </p:sp>
      <p:sp>
        <p:nvSpPr>
          <p:cNvPr id="584" name="Generator loss:"/>
          <p:cNvSpPr txBox="1"/>
          <p:nvPr/>
        </p:nvSpPr>
        <p:spPr>
          <a:xfrm>
            <a:off x="2759204" y="10368119"/>
            <a:ext cx="7059994" cy="2041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Generator</a:t>
            </a:r>
            <a:r>
              <a:t> loss: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585" name="Texto"/>
          <p:cNvSpPr txBox="1"/>
          <p:nvPr/>
        </p:nvSpPr>
        <p:spPr>
          <a:xfrm>
            <a:off x="8662003" y="5616669"/>
            <a:ext cx="7059994" cy="147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p>
                    <m:e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p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sup>
                  </m:sSup>
                  <m:limLow>
                    <m:e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  <m:lim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⏟</m:t>
                      </m:r>
                    </m:lim>
                  </m:limLow>
                  <m:r>
                    <a:rPr xmlns:a="http://schemas.openxmlformats.org/drawingml/2006/main" sz="37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p>
                    <m:e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p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sup>
                  </m:sSup>
                  <m:r>
                    <a:rPr xmlns:a="http://schemas.openxmlformats.org/drawingml/2006/main" sz="37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7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e>
                    <m:lim>
                      <m:sSup>
                        <m:e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lim>
                  </m:limUpp>
                  <m:rad>
                    <m:radPr>
                      <m:ctrlP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sSub>
                        <m:e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375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37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rad>
                  <m:r>
                    <a:rPr xmlns:a="http://schemas.openxmlformats.org/drawingml/2006/main" sz="37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7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7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</a:p>
        </p:txBody>
      </p:sp>
      <p:sp>
        <p:nvSpPr>
          <p:cNvPr id="586" name="Discriminator loss:"/>
          <p:cNvSpPr txBox="1"/>
          <p:nvPr/>
        </p:nvSpPr>
        <p:spPr>
          <a:xfrm>
            <a:off x="10982769" y="10368119"/>
            <a:ext cx="10610813" cy="2041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Discriminator</a:t>
            </a:r>
            <a:r>
              <a:t> loss:</a:t>
            </a:r>
          </a:p>
          <a:p>
            <a:pPr algn="ctr">
              <a:spcBef>
                <a:spcPts val="0"/>
              </a:spcBef>
              <a:defRPr sz="3200"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587" name="Carefully chosen"/>
          <p:cNvSpPr txBox="1"/>
          <p:nvPr/>
        </p:nvSpPr>
        <p:spPr>
          <a:xfrm>
            <a:off x="8395015" y="6858000"/>
            <a:ext cx="3298693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Carefully chosen</a:t>
            </a:r>
          </a:p>
        </p:txBody>
      </p:sp>
      <p:sp>
        <p:nvSpPr>
          <p:cNvPr id="588" name="Rectángulo redondeado"/>
          <p:cNvSpPr/>
          <p:nvPr/>
        </p:nvSpPr>
        <p:spPr>
          <a:xfrm>
            <a:off x="2649277" y="10214759"/>
            <a:ext cx="7279848" cy="2347899"/>
          </a:xfrm>
          <a:prstGeom prst="roundRect">
            <a:avLst>
              <a:gd name="adj" fmla="val 12856"/>
            </a:avLst>
          </a:prstGeom>
          <a:ln w="50800" cap="rnd">
            <a:solidFill>
              <a:schemeClr val="accent2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589" name="Rectángulo redondeado"/>
          <p:cNvSpPr/>
          <p:nvPr/>
        </p:nvSpPr>
        <p:spPr>
          <a:xfrm>
            <a:off x="10841628" y="10214759"/>
            <a:ext cx="10893095" cy="2347899"/>
          </a:xfrm>
          <a:prstGeom prst="roundRect">
            <a:avLst>
              <a:gd name="adj" fmla="val 12856"/>
            </a:avLst>
          </a:prstGeom>
          <a:ln w="50800" cap="rnd">
            <a:solidFill>
              <a:schemeClr val="accent5">
                <a:hueOff val="-59294"/>
                <a:satOff val="2591"/>
                <a:lumOff val="-9411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590" name="Ecuación"/>
          <p:cNvSpPr txBox="1"/>
          <p:nvPr/>
        </p:nvSpPr>
        <p:spPr>
          <a:xfrm>
            <a:off x="8216085" y="11247756"/>
            <a:ext cx="611861" cy="4343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sup>
                  </m:sSup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  <p:sp>
        <p:nvSpPr>
          <p:cNvPr id="591" name="Ecuación"/>
          <p:cNvSpPr txBox="1"/>
          <p:nvPr/>
        </p:nvSpPr>
        <p:spPr>
          <a:xfrm>
            <a:off x="15466866" y="11247756"/>
            <a:ext cx="611862" cy="4343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sup>
                  </m:sSup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  <p:sp>
        <p:nvSpPr>
          <p:cNvPr id="592" name="Ecuación"/>
          <p:cNvSpPr txBox="1"/>
          <p:nvPr/>
        </p:nvSpPr>
        <p:spPr>
          <a:xfrm>
            <a:off x="20044547" y="11247756"/>
            <a:ext cx="611861" cy="4343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p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sup>
                  </m:sSup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  <p:sp>
        <p:nvSpPr>
          <p:cNvPr id="593" name="Ecuación"/>
          <p:cNvSpPr txBox="1"/>
          <p:nvPr/>
        </p:nvSpPr>
        <p:spPr>
          <a:xfrm>
            <a:off x="8989477" y="11452208"/>
            <a:ext cx="332718" cy="42569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</m:oMath>
              </m:oMathPara>
            </a14:m>
            <a:endParaRPr sz="4000">
              <a:solidFill>
                <a:srgbClr val="4CECD6"/>
              </a:solidFill>
            </a:endParaRPr>
          </a:p>
        </p:txBody>
      </p:sp>
      <p:sp>
        <p:nvSpPr>
          <p:cNvPr id="594" name="Ecuación"/>
          <p:cNvSpPr txBox="1"/>
          <p:nvPr/>
        </p:nvSpPr>
        <p:spPr>
          <a:xfrm>
            <a:off x="20826128" y="11452208"/>
            <a:ext cx="332718" cy="42569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</m:oMath>
              </m:oMathPara>
            </a14:m>
            <a:endParaRPr sz="4000">
              <a:solidFill>
                <a:srgbClr val="4CECD6"/>
              </a:solidFill>
            </a:endParaRPr>
          </a:p>
        </p:txBody>
      </p:sp>
      <p:sp>
        <p:nvSpPr>
          <p:cNvPr id="595" name="Ecuación"/>
          <p:cNvSpPr txBox="1"/>
          <p:nvPr/>
        </p:nvSpPr>
        <p:spPr>
          <a:xfrm>
            <a:off x="2922119" y="11337908"/>
            <a:ext cx="529075" cy="4652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</m:oMath>
              </m:oMathPara>
            </a14:m>
            <a:endParaRPr sz="4000">
              <a:solidFill>
                <a:srgbClr val="4CECD6"/>
              </a:solidFill>
            </a:endParaRPr>
          </a:p>
        </p:txBody>
      </p:sp>
      <p:sp>
        <p:nvSpPr>
          <p:cNvPr id="596" name="Ecuación"/>
          <p:cNvSpPr txBox="1"/>
          <p:nvPr/>
        </p:nvSpPr>
        <p:spPr>
          <a:xfrm>
            <a:off x="11084369" y="11337908"/>
            <a:ext cx="521140" cy="4587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4000">
              <a:solidFill>
                <a:srgbClr val="F67F9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enerative Adversari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Generative Adversarial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Quantum 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Quantum GANs</a:t>
            </a:r>
          </a:p>
        </p:txBody>
      </p:sp>
      <p:sp>
        <p:nvSpPr>
          <p:cNvPr id="599" name="Quantum Finance Examp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Quantum Finance Example</a:t>
            </a:r>
          </a:p>
        </p:txBody>
      </p:sp>
      <p:sp>
        <p:nvSpPr>
          <p:cNvPr id="600" name="Señal de ruta"/>
          <p:cNvSpPr/>
          <p:nvPr/>
        </p:nvSpPr>
        <p:spPr>
          <a:xfrm>
            <a:off x="22703344" y="347021"/>
            <a:ext cx="1204986" cy="1328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9536" y="884"/>
                  <a:pt x="6861" y="2183"/>
                  <a:pt x="3447" y="631"/>
                </a:cubicBezTo>
                <a:lnTo>
                  <a:pt x="0" y="3255"/>
                </a:lnTo>
                <a:cubicBezTo>
                  <a:pt x="0" y="3255"/>
                  <a:pt x="1975" y="5218"/>
                  <a:pt x="1975" y="7828"/>
                </a:cubicBezTo>
                <a:cubicBezTo>
                  <a:pt x="1975" y="10438"/>
                  <a:pt x="9" y="12443"/>
                  <a:pt x="9" y="14966"/>
                </a:cubicBezTo>
                <a:cubicBezTo>
                  <a:pt x="9" y="17490"/>
                  <a:pt x="2310" y="19895"/>
                  <a:pt x="6382" y="20054"/>
                </a:cubicBezTo>
                <a:cubicBezTo>
                  <a:pt x="8681" y="20144"/>
                  <a:pt x="10046" y="20931"/>
                  <a:pt x="10800" y="21600"/>
                </a:cubicBezTo>
                <a:cubicBezTo>
                  <a:pt x="11554" y="20931"/>
                  <a:pt x="12919" y="20144"/>
                  <a:pt x="15218" y="20054"/>
                </a:cubicBezTo>
                <a:cubicBezTo>
                  <a:pt x="19290" y="19895"/>
                  <a:pt x="21591" y="17490"/>
                  <a:pt x="21591" y="14966"/>
                </a:cubicBezTo>
                <a:cubicBezTo>
                  <a:pt x="21591" y="12443"/>
                  <a:pt x="19623" y="10438"/>
                  <a:pt x="19624" y="7828"/>
                </a:cubicBezTo>
                <a:cubicBezTo>
                  <a:pt x="19624" y="5218"/>
                  <a:pt x="21600" y="3255"/>
                  <a:pt x="21600" y="3255"/>
                </a:cubicBezTo>
                <a:lnTo>
                  <a:pt x="18153" y="631"/>
                </a:lnTo>
                <a:cubicBezTo>
                  <a:pt x="14739" y="2183"/>
                  <a:pt x="12064" y="884"/>
                  <a:pt x="10800" y="0"/>
                </a:cubicBezTo>
                <a:close/>
                <a:moveTo>
                  <a:pt x="10800" y="918"/>
                </a:moveTo>
                <a:lnTo>
                  <a:pt x="10986" y="1024"/>
                </a:lnTo>
                <a:cubicBezTo>
                  <a:pt x="12241" y="1737"/>
                  <a:pt x="13584" y="2099"/>
                  <a:pt x="14976" y="2099"/>
                </a:cubicBezTo>
                <a:cubicBezTo>
                  <a:pt x="15925" y="2099"/>
                  <a:pt x="16885" y="1924"/>
                  <a:pt x="17831" y="1579"/>
                </a:cubicBezTo>
                <a:lnTo>
                  <a:pt x="18029" y="1509"/>
                </a:lnTo>
                <a:lnTo>
                  <a:pt x="20463" y="3363"/>
                </a:lnTo>
                <a:lnTo>
                  <a:pt x="20294" y="3599"/>
                </a:lnTo>
                <a:cubicBezTo>
                  <a:pt x="19614" y="4544"/>
                  <a:pt x="18803" y="6044"/>
                  <a:pt x="18803" y="7828"/>
                </a:cubicBezTo>
                <a:cubicBezTo>
                  <a:pt x="18803" y="9284"/>
                  <a:pt x="19337" y="10528"/>
                  <a:pt x="19854" y="11730"/>
                </a:cubicBezTo>
                <a:cubicBezTo>
                  <a:pt x="20325" y="12823"/>
                  <a:pt x="20770" y="13855"/>
                  <a:pt x="20770" y="14966"/>
                </a:cubicBezTo>
                <a:cubicBezTo>
                  <a:pt x="20770" y="16953"/>
                  <a:pt x="19020" y="19160"/>
                  <a:pt x="15183" y="19310"/>
                </a:cubicBezTo>
                <a:cubicBezTo>
                  <a:pt x="13544" y="19374"/>
                  <a:pt x="12138" y="19771"/>
                  <a:pt x="11001" y="20488"/>
                </a:cubicBezTo>
                <a:lnTo>
                  <a:pt x="10800" y="20615"/>
                </a:lnTo>
                <a:lnTo>
                  <a:pt x="10599" y="20488"/>
                </a:lnTo>
                <a:cubicBezTo>
                  <a:pt x="9463" y="19771"/>
                  <a:pt x="8056" y="19374"/>
                  <a:pt x="6417" y="19310"/>
                </a:cubicBezTo>
                <a:cubicBezTo>
                  <a:pt x="2580" y="19160"/>
                  <a:pt x="830" y="16953"/>
                  <a:pt x="830" y="14966"/>
                </a:cubicBezTo>
                <a:cubicBezTo>
                  <a:pt x="830" y="13856"/>
                  <a:pt x="1275" y="12823"/>
                  <a:pt x="1746" y="11730"/>
                </a:cubicBezTo>
                <a:cubicBezTo>
                  <a:pt x="2263" y="10528"/>
                  <a:pt x="2797" y="9285"/>
                  <a:pt x="2797" y="7828"/>
                </a:cubicBezTo>
                <a:cubicBezTo>
                  <a:pt x="2797" y="6044"/>
                  <a:pt x="1986" y="4544"/>
                  <a:pt x="1306" y="3599"/>
                </a:cubicBezTo>
                <a:lnTo>
                  <a:pt x="1137" y="3363"/>
                </a:lnTo>
                <a:lnTo>
                  <a:pt x="3571" y="1509"/>
                </a:lnTo>
                <a:lnTo>
                  <a:pt x="3769" y="1579"/>
                </a:lnTo>
                <a:cubicBezTo>
                  <a:pt x="4715" y="1924"/>
                  <a:pt x="5675" y="2099"/>
                  <a:pt x="6624" y="2099"/>
                </a:cubicBezTo>
                <a:cubicBezTo>
                  <a:pt x="8016" y="2099"/>
                  <a:pt x="9359" y="1737"/>
                  <a:pt x="10614" y="1024"/>
                </a:cubicBezTo>
                <a:lnTo>
                  <a:pt x="10800" y="918"/>
                </a:lnTo>
                <a:close/>
                <a:moveTo>
                  <a:pt x="10800" y="1669"/>
                </a:moveTo>
                <a:cubicBezTo>
                  <a:pt x="9485" y="2378"/>
                  <a:pt x="8081" y="2737"/>
                  <a:pt x="6624" y="2737"/>
                </a:cubicBezTo>
                <a:cubicBezTo>
                  <a:pt x="5651" y="2737"/>
                  <a:pt x="4670" y="2571"/>
                  <a:pt x="3704" y="2243"/>
                </a:cubicBezTo>
                <a:lnTo>
                  <a:pt x="2064" y="3490"/>
                </a:lnTo>
                <a:cubicBezTo>
                  <a:pt x="2687" y="4412"/>
                  <a:pt x="3354" y="5739"/>
                  <a:pt x="3480" y="7305"/>
                </a:cubicBezTo>
                <a:lnTo>
                  <a:pt x="18120" y="7305"/>
                </a:lnTo>
                <a:cubicBezTo>
                  <a:pt x="18246" y="5738"/>
                  <a:pt x="18913" y="4412"/>
                  <a:pt x="19536" y="3490"/>
                </a:cubicBezTo>
                <a:lnTo>
                  <a:pt x="17896" y="2243"/>
                </a:lnTo>
                <a:cubicBezTo>
                  <a:pt x="16930" y="2572"/>
                  <a:pt x="15948" y="2737"/>
                  <a:pt x="14976" y="2737"/>
                </a:cubicBezTo>
                <a:cubicBezTo>
                  <a:pt x="13518" y="2737"/>
                  <a:pt x="12115" y="2378"/>
                  <a:pt x="10800" y="1669"/>
                </a:cubicBezTo>
                <a:close/>
                <a:moveTo>
                  <a:pt x="3499" y="7943"/>
                </a:moveTo>
                <a:cubicBezTo>
                  <a:pt x="3473" y="9468"/>
                  <a:pt x="2928" y="10736"/>
                  <a:pt x="2401" y="11963"/>
                </a:cubicBezTo>
                <a:cubicBezTo>
                  <a:pt x="1955" y="12998"/>
                  <a:pt x="1535" y="13976"/>
                  <a:pt x="1535" y="14966"/>
                </a:cubicBezTo>
                <a:cubicBezTo>
                  <a:pt x="1535" y="17380"/>
                  <a:pt x="4081" y="18580"/>
                  <a:pt x="6447" y="18672"/>
                </a:cubicBezTo>
                <a:cubicBezTo>
                  <a:pt x="8127" y="18738"/>
                  <a:pt x="9590" y="19131"/>
                  <a:pt x="10800" y="19842"/>
                </a:cubicBezTo>
                <a:cubicBezTo>
                  <a:pt x="12010" y="19132"/>
                  <a:pt x="13473" y="18738"/>
                  <a:pt x="15153" y="18672"/>
                </a:cubicBezTo>
                <a:cubicBezTo>
                  <a:pt x="17519" y="18580"/>
                  <a:pt x="20065" y="17380"/>
                  <a:pt x="20065" y="14966"/>
                </a:cubicBezTo>
                <a:cubicBezTo>
                  <a:pt x="20065" y="13976"/>
                  <a:pt x="19645" y="12998"/>
                  <a:pt x="19199" y="11963"/>
                </a:cubicBezTo>
                <a:cubicBezTo>
                  <a:pt x="18672" y="10736"/>
                  <a:pt x="18127" y="9468"/>
                  <a:pt x="18101" y="7943"/>
                </a:cubicBezTo>
                <a:lnTo>
                  <a:pt x="3499" y="79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601" name="15"/>
          <p:cNvSpPr txBox="1"/>
          <p:nvPr/>
        </p:nvSpPr>
        <p:spPr>
          <a:xfrm>
            <a:off x="22968779" y="735329"/>
            <a:ext cx="66344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602" name="Example of application of a hybrid qGAN in the loading of a log-normal distribution associated with the price of an European call option"/>
          <p:cNvSpPr txBox="1"/>
          <p:nvPr/>
        </p:nvSpPr>
        <p:spPr>
          <a:xfrm>
            <a:off x="4766135" y="3975527"/>
            <a:ext cx="14851730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Example of application of a hybrid </a:t>
            </a:r>
            <a:r>
              <a:rPr>
                <a:solidFill>
                  <a:schemeClr val="accent2"/>
                </a:solidFill>
              </a:rPr>
              <a:t>qGAN</a:t>
            </a:r>
            <a:r>
              <a:t> in the loading of a </a:t>
            </a:r>
            <a:r>
              <a:rPr>
                <a:solidFill>
                  <a:schemeClr val="accent2"/>
                </a:solidFill>
              </a:rPr>
              <a:t>log-normal </a:t>
            </a:r>
            <a:r>
              <a:t>distribution associated with the price of an European call option</a:t>
            </a:r>
          </a:p>
        </p:txBody>
      </p:sp>
      <p:pic>
        <p:nvPicPr>
          <p:cNvPr id="603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3895" y="5787990"/>
            <a:ext cx="5838790" cy="494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6163" y="5787990"/>
            <a:ext cx="7650828" cy="4947152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The use of this method allows the potential of quantum computing to be exploited without being affected by the large number of quantum gates…"/>
          <p:cNvSpPr txBox="1"/>
          <p:nvPr/>
        </p:nvSpPr>
        <p:spPr>
          <a:xfrm>
            <a:off x="4279064" y="11383269"/>
            <a:ext cx="15825872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The use of this method allows the </a:t>
            </a:r>
            <a:r>
              <a:rPr>
                <a:solidFill>
                  <a:schemeClr val="accent2"/>
                </a:solidFill>
              </a:rPr>
              <a:t>potential</a:t>
            </a:r>
            <a:r>
              <a:t> of quantum computing to be exploited without being affected by the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large</a:t>
            </a:r>
            <a:r>
              <a:t> number of quantum gates</a:t>
            </a:r>
          </a:p>
          <a:p>
            <a:pPr algn="ctr">
              <a:spcBef>
                <a:spcPts val="0"/>
              </a:spcBef>
              <a:defRPr sz="3200"/>
            </a:pPr>
            <a:r>
              <a:t>used in the loading of a distribution in a variational circuit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hanks for your attentio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References</a:t>
            </a:r>
          </a:p>
        </p:txBody>
      </p:sp>
      <p:sp>
        <p:nvSpPr>
          <p:cNvPr id="610" name="Papers and websites with code implement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Papers and websites with code implementations</a:t>
            </a:r>
          </a:p>
        </p:txBody>
      </p:sp>
      <p:sp>
        <p:nvSpPr>
          <p:cNvPr id="611" name="Ian J. Goodfellow, et al. (2014). Generative Adversarial Ne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7743" indent="-237743" defTabSz="1267936">
              <a:spcBef>
                <a:spcPts val="2400"/>
              </a:spcBef>
              <a:defRPr sz="1664"/>
            </a:pPr>
            <a:r>
              <a:t>Ian J. Goodfellow, et al. (2014). Generative Adversarial Nets.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TensorFlow. Deep Convolutional Generative Adversarial Network. Retrieved from: </a:t>
            </a:r>
            <a:r>
              <a:rPr u="sng">
                <a:hlinkClick r:id="rId2" invalidUrl="" action="" tgtFrame="" tooltip="" history="1" highlightClick="0" endSnd="0"/>
              </a:rPr>
              <a:t>https://www.tensorflow.org/tutorials/generative/dcgan?hl=es-419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Generative Adversarial Networks implementation. Retrieved from: </a:t>
            </a:r>
            <a:r>
              <a:rPr u="sng">
                <a:hlinkClick r:id="rId3" invalidUrl="" action="" tgtFrame="" tooltip="" history="1" highlightClick="0" endSnd="0"/>
              </a:rPr>
              <a:t>https://nn.labml.ai/gan/original/index.html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Martin Arjovsky, et al. (2017). Wasserstein GAN.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Ishaan Gulrajani, et al. (2017). Improved Training of Wasserstein GANs.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Nanny ML. Wasserstein Distance Explained. Retrieved from: </a:t>
            </a:r>
            <a:r>
              <a:rPr u="sng">
                <a:hlinkClick r:id="rId4" invalidUrl="" action="" tgtFrame="" tooltip="" history="1" highlightClick="0" endSnd="0"/>
              </a:rPr>
              <a:t>https://www.youtube.com/watch?v=9rqmkDsUK2g&amp;t=118s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WGAN: Wasserstein Generative Adversarial Networks. Retrieved from: </a:t>
            </a:r>
            <a:r>
              <a:rPr u="sng">
                <a:hlinkClick r:id="rId5" invalidUrl="" action="" tgtFrame="" tooltip="" history="1" highlightClick="0" endSnd="0"/>
              </a:rPr>
              <a:t>https://blog.paperspace.com/wgans/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WGANs: Explained. Retrieved from: </a:t>
            </a:r>
            <a:r>
              <a:rPr u="sng">
                <a:hlinkClick r:id="rId6" invalidUrl="" action="" tgtFrame="" tooltip="" history="1" highlightClick="0" endSnd="0"/>
              </a:rPr>
              <a:t>https://medium.com/@mladenkorunoski/wgans-explained-fab61bda2576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Wasserstein GAN: TensorFlow Implementation using MNIST. Retrieved from: </a:t>
            </a:r>
            <a:r>
              <a:rPr u="sng">
                <a:hlinkClick r:id="rId7" invalidUrl="" action="" tgtFrame="" tooltip="" history="1" highlightClick="0" endSnd="0"/>
              </a:rPr>
              <a:t>https://github.com/Mohammad-Rahmdel/WassersteinGAN-Tensorflow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QC — What are Qubits in Quantum computing? Retrieved from: </a:t>
            </a:r>
            <a:r>
              <a:rPr u="sng">
                <a:hlinkClick r:id="rId8" invalidUrl="" action="" tgtFrame="" tooltip="" history="1" highlightClick="0" endSnd="0"/>
              </a:rPr>
              <a:t>https://jonathan-hui.medium.com/qc-what-are-qubits-in-quantum-computing-cdb3cb566595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QC — Programming with Quantum Gates (Single Qubits) Retrieved from: </a:t>
            </a:r>
            <a:r>
              <a:rPr u="sng">
                <a:hlinkClick r:id="rId9" invalidUrl="" action="" tgtFrame="" tooltip="" history="1" highlightClick="0" endSnd="0"/>
              </a:rPr>
              <a:t>https://jonathan-hui.medium.com/qc-programming-with-quantum-gates-8996b667d256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Christa Zoufal. (2021). Generative Quantum Machine Learning.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Christa Zoufal, et al. (2019). Quantum Generative Adversarial Networks for Learning and Loading Random Distributions. </a:t>
            </a:r>
          </a:p>
          <a:p>
            <a:pPr marL="237743" indent="-237743" defTabSz="1267936">
              <a:spcBef>
                <a:spcPts val="2400"/>
              </a:spcBef>
              <a:defRPr sz="1664"/>
            </a:pPr>
            <a:r>
              <a:t>Qiskit. PyTorch qGAN implementation. Retrieved from: </a:t>
            </a:r>
            <a:r>
              <a:rPr u="sng">
                <a:hlinkClick r:id="rId10" invalidUrl="" action="" tgtFrame="" tooltip="" history="1" highlightClick="0" endSnd="0"/>
              </a:rPr>
              <a:t>https://qiskit.org/ecosystem/machine-learning/tutorials/04_torch_qgan.html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GANs</a:t>
            </a:r>
          </a:p>
        </p:txBody>
      </p:sp>
      <p:sp>
        <p:nvSpPr>
          <p:cNvPr id="186" name="Introduc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Introduction</a:t>
            </a:r>
          </a:p>
        </p:txBody>
      </p:sp>
      <p:sp>
        <p:nvSpPr>
          <p:cNvPr id="187" name="Texto"/>
          <p:cNvSpPr txBox="1"/>
          <p:nvPr/>
        </p:nvSpPr>
        <p:spPr>
          <a:xfrm>
            <a:off x="841463" y="533520"/>
            <a:ext cx="127001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355600">
              <a:spcBef>
                <a:spcPts val="0"/>
              </a:spcBef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8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4925" t="4925" r="4925" b="4925"/>
          <a:stretch>
            <a:fillRect/>
          </a:stretch>
        </p:blipFill>
        <p:spPr>
          <a:xfrm>
            <a:off x="2395807" y="4915853"/>
            <a:ext cx="9537937" cy="6157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A generative model   generates samples that captures the data distribution…"/>
          <p:cNvSpPr txBox="1"/>
          <p:nvPr/>
        </p:nvSpPr>
        <p:spPr>
          <a:xfrm>
            <a:off x="2137711" y="11602496"/>
            <a:ext cx="20108577" cy="14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A </a:t>
            </a:r>
            <a:r>
              <a:rPr>
                <a:solidFill>
                  <a:schemeClr val="accent2"/>
                </a:solidFill>
              </a:rPr>
              <a:t>generative model </a:t>
            </a:r>
            <a14:m>
              <m:oMath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r>
              <a:t> generates samples that captures the data distribution</a:t>
            </a:r>
          </a:p>
          <a:p>
            <a:pPr>
              <a:spcBef>
                <a:spcPts val="0"/>
              </a:spcBef>
              <a:defRPr sz="3200"/>
            </a:pPr>
            <a:r>
              <a:t>A </a:t>
            </a: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discriminative model </a:t>
            </a:r>
            <a14:m>
              <m:oMath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estimates the probability that a sample came from the training data rather than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</a:p>
        </p:txBody>
      </p:sp>
      <p:sp>
        <p:nvSpPr>
          <p:cNvPr id="190" name="Framework for estimating generative models via adversarial process:"/>
          <p:cNvSpPr txBox="1"/>
          <p:nvPr/>
        </p:nvSpPr>
        <p:spPr>
          <a:xfrm>
            <a:off x="5769406" y="3755789"/>
            <a:ext cx="12845188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/>
            </a:lvl1pPr>
          </a:lstStyle>
          <a:p>
            <a:pPr/>
            <a:r>
              <a:t>Framework for estimating generative models via adversarial process:</a:t>
            </a:r>
          </a:p>
        </p:txBody>
      </p:sp>
      <p:pic>
        <p:nvPicPr>
          <p:cNvPr id="191" name="giphy.gif" descr="giph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39427" y="5782419"/>
            <a:ext cx="8848766" cy="442438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eñal de ruta"/>
          <p:cNvSpPr/>
          <p:nvPr/>
        </p:nvSpPr>
        <p:spPr>
          <a:xfrm>
            <a:off x="22703344" y="347021"/>
            <a:ext cx="1204986" cy="1328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9536" y="884"/>
                  <a:pt x="6861" y="2183"/>
                  <a:pt x="3447" y="631"/>
                </a:cubicBezTo>
                <a:lnTo>
                  <a:pt x="0" y="3255"/>
                </a:lnTo>
                <a:cubicBezTo>
                  <a:pt x="0" y="3255"/>
                  <a:pt x="1975" y="5218"/>
                  <a:pt x="1975" y="7828"/>
                </a:cubicBezTo>
                <a:cubicBezTo>
                  <a:pt x="1975" y="10438"/>
                  <a:pt x="9" y="12443"/>
                  <a:pt x="9" y="14966"/>
                </a:cubicBezTo>
                <a:cubicBezTo>
                  <a:pt x="9" y="17490"/>
                  <a:pt x="2310" y="19895"/>
                  <a:pt x="6382" y="20054"/>
                </a:cubicBezTo>
                <a:cubicBezTo>
                  <a:pt x="8681" y="20144"/>
                  <a:pt x="10046" y="20931"/>
                  <a:pt x="10800" y="21600"/>
                </a:cubicBezTo>
                <a:cubicBezTo>
                  <a:pt x="11554" y="20931"/>
                  <a:pt x="12919" y="20144"/>
                  <a:pt x="15218" y="20054"/>
                </a:cubicBezTo>
                <a:cubicBezTo>
                  <a:pt x="19290" y="19895"/>
                  <a:pt x="21591" y="17490"/>
                  <a:pt x="21591" y="14966"/>
                </a:cubicBezTo>
                <a:cubicBezTo>
                  <a:pt x="21591" y="12443"/>
                  <a:pt x="19623" y="10438"/>
                  <a:pt x="19624" y="7828"/>
                </a:cubicBezTo>
                <a:cubicBezTo>
                  <a:pt x="19624" y="5218"/>
                  <a:pt x="21600" y="3255"/>
                  <a:pt x="21600" y="3255"/>
                </a:cubicBezTo>
                <a:lnTo>
                  <a:pt x="18153" y="631"/>
                </a:lnTo>
                <a:cubicBezTo>
                  <a:pt x="14739" y="2183"/>
                  <a:pt x="12064" y="884"/>
                  <a:pt x="10800" y="0"/>
                </a:cubicBezTo>
                <a:close/>
                <a:moveTo>
                  <a:pt x="10800" y="918"/>
                </a:moveTo>
                <a:lnTo>
                  <a:pt x="10986" y="1024"/>
                </a:lnTo>
                <a:cubicBezTo>
                  <a:pt x="12241" y="1737"/>
                  <a:pt x="13584" y="2099"/>
                  <a:pt x="14976" y="2099"/>
                </a:cubicBezTo>
                <a:cubicBezTo>
                  <a:pt x="15925" y="2099"/>
                  <a:pt x="16885" y="1924"/>
                  <a:pt x="17831" y="1579"/>
                </a:cubicBezTo>
                <a:lnTo>
                  <a:pt x="18029" y="1509"/>
                </a:lnTo>
                <a:lnTo>
                  <a:pt x="20463" y="3363"/>
                </a:lnTo>
                <a:lnTo>
                  <a:pt x="20294" y="3599"/>
                </a:lnTo>
                <a:cubicBezTo>
                  <a:pt x="19614" y="4544"/>
                  <a:pt x="18803" y="6044"/>
                  <a:pt x="18803" y="7828"/>
                </a:cubicBezTo>
                <a:cubicBezTo>
                  <a:pt x="18803" y="9284"/>
                  <a:pt x="19337" y="10528"/>
                  <a:pt x="19854" y="11730"/>
                </a:cubicBezTo>
                <a:cubicBezTo>
                  <a:pt x="20325" y="12823"/>
                  <a:pt x="20770" y="13855"/>
                  <a:pt x="20770" y="14966"/>
                </a:cubicBezTo>
                <a:cubicBezTo>
                  <a:pt x="20770" y="16953"/>
                  <a:pt x="19020" y="19160"/>
                  <a:pt x="15183" y="19310"/>
                </a:cubicBezTo>
                <a:cubicBezTo>
                  <a:pt x="13544" y="19374"/>
                  <a:pt x="12138" y="19771"/>
                  <a:pt x="11001" y="20488"/>
                </a:cubicBezTo>
                <a:lnTo>
                  <a:pt x="10800" y="20615"/>
                </a:lnTo>
                <a:lnTo>
                  <a:pt x="10599" y="20488"/>
                </a:lnTo>
                <a:cubicBezTo>
                  <a:pt x="9463" y="19771"/>
                  <a:pt x="8056" y="19374"/>
                  <a:pt x="6417" y="19310"/>
                </a:cubicBezTo>
                <a:cubicBezTo>
                  <a:pt x="2580" y="19160"/>
                  <a:pt x="830" y="16953"/>
                  <a:pt x="830" y="14966"/>
                </a:cubicBezTo>
                <a:cubicBezTo>
                  <a:pt x="830" y="13856"/>
                  <a:pt x="1275" y="12823"/>
                  <a:pt x="1746" y="11730"/>
                </a:cubicBezTo>
                <a:cubicBezTo>
                  <a:pt x="2263" y="10528"/>
                  <a:pt x="2797" y="9285"/>
                  <a:pt x="2797" y="7828"/>
                </a:cubicBezTo>
                <a:cubicBezTo>
                  <a:pt x="2797" y="6044"/>
                  <a:pt x="1986" y="4544"/>
                  <a:pt x="1306" y="3599"/>
                </a:cubicBezTo>
                <a:lnTo>
                  <a:pt x="1137" y="3363"/>
                </a:lnTo>
                <a:lnTo>
                  <a:pt x="3571" y="1509"/>
                </a:lnTo>
                <a:lnTo>
                  <a:pt x="3769" y="1579"/>
                </a:lnTo>
                <a:cubicBezTo>
                  <a:pt x="4715" y="1924"/>
                  <a:pt x="5675" y="2099"/>
                  <a:pt x="6624" y="2099"/>
                </a:cubicBezTo>
                <a:cubicBezTo>
                  <a:pt x="8016" y="2099"/>
                  <a:pt x="9359" y="1737"/>
                  <a:pt x="10614" y="1024"/>
                </a:cubicBezTo>
                <a:lnTo>
                  <a:pt x="10800" y="918"/>
                </a:lnTo>
                <a:close/>
                <a:moveTo>
                  <a:pt x="10800" y="1669"/>
                </a:moveTo>
                <a:cubicBezTo>
                  <a:pt x="9485" y="2378"/>
                  <a:pt x="8081" y="2737"/>
                  <a:pt x="6624" y="2737"/>
                </a:cubicBezTo>
                <a:cubicBezTo>
                  <a:pt x="5651" y="2737"/>
                  <a:pt x="4670" y="2571"/>
                  <a:pt x="3704" y="2243"/>
                </a:cubicBezTo>
                <a:lnTo>
                  <a:pt x="2064" y="3490"/>
                </a:lnTo>
                <a:cubicBezTo>
                  <a:pt x="2687" y="4412"/>
                  <a:pt x="3354" y="5739"/>
                  <a:pt x="3480" y="7305"/>
                </a:cubicBezTo>
                <a:lnTo>
                  <a:pt x="18120" y="7305"/>
                </a:lnTo>
                <a:cubicBezTo>
                  <a:pt x="18246" y="5738"/>
                  <a:pt x="18913" y="4412"/>
                  <a:pt x="19536" y="3490"/>
                </a:cubicBezTo>
                <a:lnTo>
                  <a:pt x="17896" y="2243"/>
                </a:lnTo>
                <a:cubicBezTo>
                  <a:pt x="16930" y="2572"/>
                  <a:pt x="15948" y="2737"/>
                  <a:pt x="14976" y="2737"/>
                </a:cubicBezTo>
                <a:cubicBezTo>
                  <a:pt x="13518" y="2737"/>
                  <a:pt x="12115" y="2378"/>
                  <a:pt x="10800" y="1669"/>
                </a:cubicBezTo>
                <a:close/>
                <a:moveTo>
                  <a:pt x="3499" y="7943"/>
                </a:moveTo>
                <a:cubicBezTo>
                  <a:pt x="3473" y="9468"/>
                  <a:pt x="2928" y="10736"/>
                  <a:pt x="2401" y="11963"/>
                </a:cubicBezTo>
                <a:cubicBezTo>
                  <a:pt x="1955" y="12998"/>
                  <a:pt x="1535" y="13976"/>
                  <a:pt x="1535" y="14966"/>
                </a:cubicBezTo>
                <a:cubicBezTo>
                  <a:pt x="1535" y="17380"/>
                  <a:pt x="4081" y="18580"/>
                  <a:pt x="6447" y="18672"/>
                </a:cubicBezTo>
                <a:cubicBezTo>
                  <a:pt x="8127" y="18738"/>
                  <a:pt x="9590" y="19131"/>
                  <a:pt x="10800" y="19842"/>
                </a:cubicBezTo>
                <a:cubicBezTo>
                  <a:pt x="12010" y="19132"/>
                  <a:pt x="13473" y="18738"/>
                  <a:pt x="15153" y="18672"/>
                </a:cubicBezTo>
                <a:cubicBezTo>
                  <a:pt x="17519" y="18580"/>
                  <a:pt x="20065" y="17380"/>
                  <a:pt x="20065" y="14966"/>
                </a:cubicBezTo>
                <a:cubicBezTo>
                  <a:pt x="20065" y="13976"/>
                  <a:pt x="19645" y="12998"/>
                  <a:pt x="19199" y="11963"/>
                </a:cubicBezTo>
                <a:cubicBezTo>
                  <a:pt x="18672" y="10736"/>
                  <a:pt x="18127" y="9468"/>
                  <a:pt x="18101" y="7943"/>
                </a:cubicBezTo>
                <a:lnTo>
                  <a:pt x="3499" y="79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193" name="01"/>
          <p:cNvSpPr txBox="1"/>
          <p:nvPr/>
        </p:nvSpPr>
        <p:spPr>
          <a:xfrm>
            <a:off x="22948458" y="772508"/>
            <a:ext cx="71475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GANs</a:t>
            </a:r>
          </a:p>
        </p:txBody>
      </p:sp>
      <p:sp>
        <p:nvSpPr>
          <p:cNvPr id="196" name="Generative Adversarial Networks (201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Generative Adversarial Networks (2014)</a:t>
            </a:r>
          </a:p>
        </p:txBody>
      </p:sp>
      <p:sp>
        <p:nvSpPr>
          <p:cNvPr id="197" name="Rectángulo"/>
          <p:cNvSpPr/>
          <p:nvPr/>
        </p:nvSpPr>
        <p:spPr>
          <a:xfrm>
            <a:off x="6646259" y="6858000"/>
            <a:ext cx="11091482" cy="48370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</a:p>
        </p:txBody>
      </p:sp>
      <p:pic>
        <p:nvPicPr>
          <p:cNvPr id="19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259" y="6858000"/>
            <a:ext cx="11091482" cy="4837094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he training procedure for   is to maximize the probability of   making a mistake"/>
          <p:cNvSpPr txBox="1"/>
          <p:nvPr/>
        </p:nvSpPr>
        <p:spPr>
          <a:xfrm>
            <a:off x="4234742" y="12220570"/>
            <a:ext cx="15914515" cy="757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200"/>
            </a:pPr>
            <a:r>
              <a:t>The training procedure for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r>
              <a:t> is to maximize the probability of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making a mistake</a:t>
            </a:r>
          </a:p>
        </p:txBody>
      </p:sp>
      <p:sp>
        <p:nvSpPr>
          <p:cNvPr id="200" name="The adversarial modeling framework is most straightforward to apply when the models are both multilayer perceptrons"/>
          <p:cNvSpPr txBox="1"/>
          <p:nvPr/>
        </p:nvSpPr>
        <p:spPr>
          <a:xfrm>
            <a:off x="5720962" y="3852877"/>
            <a:ext cx="12942076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200"/>
            </a:pPr>
            <a:r>
              <a:t>The adversarial modeling framework is most straightforward to apply when the models are both </a:t>
            </a:r>
            <a:r>
              <a:rPr u="sng"/>
              <a:t>multilayer perceptrons</a:t>
            </a:r>
          </a:p>
        </p:txBody>
      </p:sp>
      <p:sp>
        <p:nvSpPr>
          <p:cNvPr id="201" name="Ecuación"/>
          <p:cNvSpPr txBox="1"/>
          <p:nvPr/>
        </p:nvSpPr>
        <p:spPr>
          <a:xfrm>
            <a:off x="10766008" y="5454189"/>
            <a:ext cx="2237732" cy="8783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/>
                    <m:lim>
                      <m:r>
                        <a:rPr xmlns:a="http://schemas.openxmlformats.org/drawingml/2006/main" sz="26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⏞</m:t>
                      </m:r>
                    </m:lim>
                  </m:limUpp>
                </m:oMath>
              </m:oMathPara>
            </a14:m>
            <a:endParaRPr sz="26800">
              <a:solidFill>
                <a:srgbClr val="FFFFFF"/>
              </a:solidFill>
            </a:endParaRPr>
          </a:p>
        </p:txBody>
      </p:sp>
      <p:sp>
        <p:nvSpPr>
          <p:cNvPr id="202" name="Generator"/>
          <p:cNvSpPr txBox="1"/>
          <p:nvPr/>
        </p:nvSpPr>
        <p:spPr>
          <a:xfrm>
            <a:off x="6646259" y="5485387"/>
            <a:ext cx="3592672" cy="847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  <a:defRPr sz="3200">
                <a:solidFill>
                  <a:schemeClr val="accent2"/>
                </a:solidFill>
              </a:defRPr>
            </a:pPr>
            <a:r>
              <a:t>Generator </a:t>
            </a:r>
            <a14:m>
              <m:oMath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4BECD6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>
              <a:solidFill>
                <a:srgbClr val="4CECD6"/>
              </a:solidFill>
            </a:endParaRPr>
          </a:p>
        </p:txBody>
      </p:sp>
      <p:sp>
        <p:nvSpPr>
          <p:cNvPr id="203" name="Discriminator"/>
          <p:cNvSpPr txBox="1"/>
          <p:nvPr/>
        </p:nvSpPr>
        <p:spPr>
          <a:xfrm>
            <a:off x="13530817" y="5454189"/>
            <a:ext cx="4206924" cy="77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3200"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defRPr>
            </a:pPr>
            <a14:m>
              <m:oMath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67F94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67F94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Discriminator</a:t>
            </a:r>
            <a:endParaRPr>
              <a:solidFill>
                <a:srgbClr val="F67F94"/>
              </a:solidFill>
            </a:endParaRPr>
          </a:p>
        </p:txBody>
      </p:sp>
      <p:pic>
        <p:nvPicPr>
          <p:cNvPr id="204" name="Imagen.png" descr="Imag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17377" y="3865944"/>
            <a:ext cx="3235363" cy="246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video pegado.png" descr="video 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20031467" y="3852877"/>
            <a:ext cx="3235553" cy="246654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07" name="02"/>
          <p:cNvSpPr txBox="1"/>
          <p:nvPr/>
        </p:nvSpPr>
        <p:spPr>
          <a:xfrm>
            <a:off x="23002453" y="620801"/>
            <a:ext cx="79857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GANs</a:t>
            </a:r>
          </a:p>
        </p:txBody>
      </p:sp>
      <p:sp>
        <p:nvSpPr>
          <p:cNvPr id="210" name="Algorith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Algorithm</a:t>
            </a:r>
          </a:p>
        </p:txBody>
      </p:sp>
      <p:sp>
        <p:nvSpPr>
          <p:cNvPr id="211" name="for numbers of training iterations do…"/>
          <p:cNvSpPr txBox="1"/>
          <p:nvPr/>
        </p:nvSpPr>
        <p:spPr>
          <a:xfrm>
            <a:off x="1206500" y="3856108"/>
            <a:ext cx="12227319" cy="9227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for</a:t>
            </a:r>
            <a:r>
              <a:t> numbers of training iterations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do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lvl="1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for </a:t>
            </a:r>
            <a:r>
              <a:t>k steps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do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lvl="2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&gt; </a:t>
            </a:r>
            <a:r>
              <a:t>Sample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{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}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∼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2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&gt;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Sample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{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}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∼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2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&gt;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Update the </a:t>
            </a:r>
            <a:r>
              <a:rPr b="0"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  <a:latin typeface="Graphik Light"/>
                <a:ea typeface="Graphik Light"/>
                <a:cs typeface="Graphik Light"/>
                <a:sym typeface="Graphik Light"/>
              </a:rPr>
              <a:t>discriminator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by ascending stochastic gradient</a:t>
            </a:r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2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2"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sub>
                  </m:sSub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d>
                    <m:d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r>
                        <m:rPr>
                          <m:sty m:val="p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</m:oMath>
              </m:oMathPara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1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end for</a:t>
            </a:r>
          </a:p>
          <a:p>
            <a:pPr lvl="1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&gt;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Sample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{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}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∼</m:t>
                </m:r>
                <m:sSub>
                  <m:e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1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&gt; 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Update the </a:t>
            </a:r>
            <a:r>
              <a:rPr b="0">
                <a:solidFill>
                  <a:schemeClr val="accent2"/>
                </a:solidFill>
                <a:latin typeface="Graphik Light"/>
                <a:ea typeface="Graphik Light"/>
                <a:cs typeface="Graphik Light"/>
                <a:sym typeface="Graphik Light"/>
              </a:rPr>
              <a:t>generator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by descending stochastic gradient</a:t>
            </a:r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1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 lvl="1" algn="ctr"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sub>
                  </m:sSub>
                  <m:f>
                    <m:fPr>
                      <m:ctrlP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b="0">
              <a:latin typeface="Graphik Light"/>
              <a:ea typeface="Graphik Light"/>
              <a:cs typeface="Graphik Light"/>
              <a:sym typeface="Graphik Light"/>
            </a:endParaRPr>
          </a:p>
          <a:p>
            <a:pPr>
              <a:spcBef>
                <a:spcPts val="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end for</a:t>
            </a:r>
          </a:p>
        </p:txBody>
      </p:sp>
      <p:sp>
        <p:nvSpPr>
          <p:cNvPr id="212" name="Texto"/>
          <p:cNvSpPr txBox="1"/>
          <p:nvPr/>
        </p:nvSpPr>
        <p:spPr>
          <a:xfrm>
            <a:off x="841463" y="533520"/>
            <a:ext cx="127001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355600">
              <a:spcBef>
                <a:spcPts val="0"/>
              </a:spcBef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3" name="Ecuación"/>
          <p:cNvSpPr txBox="1"/>
          <p:nvPr/>
        </p:nvSpPr>
        <p:spPr>
          <a:xfrm>
            <a:off x="6374188" y="7774753"/>
            <a:ext cx="1245304" cy="5086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900">
              <a:solidFill>
                <a:srgbClr val="F67F94"/>
              </a:solidFill>
            </a:endParaRPr>
          </a:p>
        </p:txBody>
      </p:sp>
      <p:sp>
        <p:nvSpPr>
          <p:cNvPr id="214" name="Ecuación"/>
          <p:cNvSpPr txBox="1"/>
          <p:nvPr/>
        </p:nvSpPr>
        <p:spPr>
          <a:xfrm>
            <a:off x="9807110" y="7779831"/>
            <a:ext cx="1905539" cy="5086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900">
              <a:solidFill>
                <a:srgbClr val="F67F94"/>
              </a:solidFill>
            </a:endParaRPr>
          </a:p>
        </p:txBody>
      </p:sp>
      <p:sp>
        <p:nvSpPr>
          <p:cNvPr id="215" name="Ecuación"/>
          <p:cNvSpPr txBox="1"/>
          <p:nvPr/>
        </p:nvSpPr>
        <p:spPr>
          <a:xfrm>
            <a:off x="8311999" y="11465457"/>
            <a:ext cx="1905539" cy="5086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F67F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900" i="1">
                      <a:solidFill>
                        <a:srgbClr val="F67F94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900">
              <a:solidFill>
                <a:srgbClr val="F67F94"/>
              </a:solidFill>
            </a:endParaRPr>
          </a:p>
        </p:txBody>
      </p:sp>
      <p:sp>
        <p:nvSpPr>
          <p:cNvPr id="216" name="Ecuación"/>
          <p:cNvSpPr txBox="1"/>
          <p:nvPr/>
        </p:nvSpPr>
        <p:spPr>
          <a:xfrm>
            <a:off x="10357237" y="7780605"/>
            <a:ext cx="1188345" cy="5086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9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9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900">
              <a:solidFill>
                <a:srgbClr val="4CECD6"/>
              </a:solidFill>
            </a:endParaRPr>
          </a:p>
        </p:txBody>
      </p:sp>
      <p:sp>
        <p:nvSpPr>
          <p:cNvPr id="217" name="Ecuación"/>
          <p:cNvSpPr txBox="1"/>
          <p:nvPr/>
        </p:nvSpPr>
        <p:spPr>
          <a:xfrm>
            <a:off x="8862127" y="11465457"/>
            <a:ext cx="1188344" cy="5086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9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9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9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p>
                      <m:r>
                        <a:rPr xmlns:a="http://schemas.openxmlformats.org/drawingml/2006/main" sz="39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9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900" i="1">
                          <a:solidFill>
                            <a:srgbClr val="4BECD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  <m:r>
                    <a:rPr xmlns:a="http://schemas.openxmlformats.org/drawingml/2006/main" sz="3900" i="1">
                      <a:solidFill>
                        <a:srgbClr val="4BECD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900">
              <a:solidFill>
                <a:srgbClr val="4CECD6"/>
              </a:solidFill>
            </a:endParaRPr>
          </a:p>
        </p:txBody>
      </p:sp>
      <p:sp>
        <p:nvSpPr>
          <p:cNvPr id="218" name="We alternate   steps optimizing   and…"/>
          <p:cNvSpPr txBox="1"/>
          <p:nvPr/>
        </p:nvSpPr>
        <p:spPr>
          <a:xfrm>
            <a:off x="14662322" y="10347986"/>
            <a:ext cx="8515178" cy="273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t>We alternate </a:t>
            </a:r>
            <a14:m>
              <m:oMath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rPr>
                <a:solidFill>
                  <a:schemeClr val="accent2"/>
                </a:solidFill>
              </a:rPr>
              <a:t> steps optimizing </a:t>
            </a:r>
            <a14:m>
              <m:oMath>
                <m:r>
                  <a:rPr xmlns:a="http://schemas.openxmlformats.org/drawingml/2006/main" sz="3900" i="1">
                    <a:solidFill>
                      <a:srgbClr val="4BECD6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and</a:t>
            </a:r>
          </a:p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one step optimizing </a:t>
            </a:r>
            <a14:m>
              <m:oMath>
                <m:r>
                  <a:rPr xmlns:a="http://schemas.openxmlformats.org/drawingml/2006/main" sz="3900" i="1">
                    <a:solidFill>
                      <a:srgbClr val="F67F94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endParaRPr>
              <a:solidFill>
                <a:schemeClr val="accent5">
                  <a:hueOff val="-59294"/>
                  <a:satOff val="2591"/>
                  <a:lumOff val="-9411"/>
                </a:schemeClr>
              </a:solidFill>
            </a:endParaRPr>
          </a:p>
          <a:p>
            <a:pPr algn="ctr">
              <a:spcBef>
                <a:spcPts val="0"/>
              </a:spcBef>
              <a:defRPr sz="3200"/>
            </a:pPr>
            <a:r>
              <a:t>This results in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maintaining near its optimal solution, as </a:t>
            </a:r>
            <a14:m>
              <m:oMath>
                <m:r>
                  <a:rPr xmlns:a="http://schemas.openxmlformats.org/drawingml/2006/main" sz="39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r>
              <a:t> changes slowly enough</a:t>
            </a:r>
          </a:p>
        </p:txBody>
      </p:sp>
      <p:pic>
        <p:nvPicPr>
          <p:cNvPr id="219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0959" y="3856108"/>
            <a:ext cx="6137904" cy="600378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eñal de ruta"/>
          <p:cNvSpPr/>
          <p:nvPr/>
        </p:nvSpPr>
        <p:spPr>
          <a:xfrm>
            <a:off x="22703344" y="347021"/>
            <a:ext cx="1204986" cy="1328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9536" y="884"/>
                  <a:pt x="6861" y="2183"/>
                  <a:pt x="3447" y="631"/>
                </a:cubicBezTo>
                <a:lnTo>
                  <a:pt x="0" y="3255"/>
                </a:lnTo>
                <a:cubicBezTo>
                  <a:pt x="0" y="3255"/>
                  <a:pt x="1975" y="5218"/>
                  <a:pt x="1975" y="7828"/>
                </a:cubicBezTo>
                <a:cubicBezTo>
                  <a:pt x="1975" y="10438"/>
                  <a:pt x="9" y="12443"/>
                  <a:pt x="9" y="14966"/>
                </a:cubicBezTo>
                <a:cubicBezTo>
                  <a:pt x="9" y="17490"/>
                  <a:pt x="2310" y="19895"/>
                  <a:pt x="6382" y="20054"/>
                </a:cubicBezTo>
                <a:cubicBezTo>
                  <a:pt x="8681" y="20144"/>
                  <a:pt x="10046" y="20931"/>
                  <a:pt x="10800" y="21600"/>
                </a:cubicBezTo>
                <a:cubicBezTo>
                  <a:pt x="11554" y="20931"/>
                  <a:pt x="12919" y="20144"/>
                  <a:pt x="15218" y="20054"/>
                </a:cubicBezTo>
                <a:cubicBezTo>
                  <a:pt x="19290" y="19895"/>
                  <a:pt x="21591" y="17490"/>
                  <a:pt x="21591" y="14966"/>
                </a:cubicBezTo>
                <a:cubicBezTo>
                  <a:pt x="21591" y="12443"/>
                  <a:pt x="19623" y="10438"/>
                  <a:pt x="19624" y="7828"/>
                </a:cubicBezTo>
                <a:cubicBezTo>
                  <a:pt x="19624" y="5218"/>
                  <a:pt x="21600" y="3255"/>
                  <a:pt x="21600" y="3255"/>
                </a:cubicBezTo>
                <a:lnTo>
                  <a:pt x="18153" y="631"/>
                </a:lnTo>
                <a:cubicBezTo>
                  <a:pt x="14739" y="2183"/>
                  <a:pt x="12064" y="884"/>
                  <a:pt x="10800" y="0"/>
                </a:cubicBezTo>
                <a:close/>
                <a:moveTo>
                  <a:pt x="10800" y="918"/>
                </a:moveTo>
                <a:lnTo>
                  <a:pt x="10986" y="1024"/>
                </a:lnTo>
                <a:cubicBezTo>
                  <a:pt x="12241" y="1737"/>
                  <a:pt x="13584" y="2099"/>
                  <a:pt x="14976" y="2099"/>
                </a:cubicBezTo>
                <a:cubicBezTo>
                  <a:pt x="15925" y="2099"/>
                  <a:pt x="16885" y="1924"/>
                  <a:pt x="17831" y="1579"/>
                </a:cubicBezTo>
                <a:lnTo>
                  <a:pt x="18029" y="1509"/>
                </a:lnTo>
                <a:lnTo>
                  <a:pt x="20463" y="3363"/>
                </a:lnTo>
                <a:lnTo>
                  <a:pt x="20294" y="3599"/>
                </a:lnTo>
                <a:cubicBezTo>
                  <a:pt x="19614" y="4544"/>
                  <a:pt x="18803" y="6044"/>
                  <a:pt x="18803" y="7828"/>
                </a:cubicBezTo>
                <a:cubicBezTo>
                  <a:pt x="18803" y="9284"/>
                  <a:pt x="19337" y="10528"/>
                  <a:pt x="19854" y="11730"/>
                </a:cubicBezTo>
                <a:cubicBezTo>
                  <a:pt x="20325" y="12823"/>
                  <a:pt x="20770" y="13855"/>
                  <a:pt x="20770" y="14966"/>
                </a:cubicBezTo>
                <a:cubicBezTo>
                  <a:pt x="20770" y="16953"/>
                  <a:pt x="19020" y="19160"/>
                  <a:pt x="15183" y="19310"/>
                </a:cubicBezTo>
                <a:cubicBezTo>
                  <a:pt x="13544" y="19374"/>
                  <a:pt x="12138" y="19771"/>
                  <a:pt x="11001" y="20488"/>
                </a:cubicBezTo>
                <a:lnTo>
                  <a:pt x="10800" y="20615"/>
                </a:lnTo>
                <a:lnTo>
                  <a:pt x="10599" y="20488"/>
                </a:lnTo>
                <a:cubicBezTo>
                  <a:pt x="9463" y="19771"/>
                  <a:pt x="8056" y="19374"/>
                  <a:pt x="6417" y="19310"/>
                </a:cubicBezTo>
                <a:cubicBezTo>
                  <a:pt x="2580" y="19160"/>
                  <a:pt x="830" y="16953"/>
                  <a:pt x="830" y="14966"/>
                </a:cubicBezTo>
                <a:cubicBezTo>
                  <a:pt x="830" y="13856"/>
                  <a:pt x="1275" y="12823"/>
                  <a:pt x="1746" y="11730"/>
                </a:cubicBezTo>
                <a:cubicBezTo>
                  <a:pt x="2263" y="10528"/>
                  <a:pt x="2797" y="9285"/>
                  <a:pt x="2797" y="7828"/>
                </a:cubicBezTo>
                <a:cubicBezTo>
                  <a:pt x="2797" y="6044"/>
                  <a:pt x="1986" y="4544"/>
                  <a:pt x="1306" y="3599"/>
                </a:cubicBezTo>
                <a:lnTo>
                  <a:pt x="1137" y="3363"/>
                </a:lnTo>
                <a:lnTo>
                  <a:pt x="3571" y="1509"/>
                </a:lnTo>
                <a:lnTo>
                  <a:pt x="3769" y="1579"/>
                </a:lnTo>
                <a:cubicBezTo>
                  <a:pt x="4715" y="1924"/>
                  <a:pt x="5675" y="2099"/>
                  <a:pt x="6624" y="2099"/>
                </a:cubicBezTo>
                <a:cubicBezTo>
                  <a:pt x="8016" y="2099"/>
                  <a:pt x="9359" y="1737"/>
                  <a:pt x="10614" y="1024"/>
                </a:cubicBezTo>
                <a:lnTo>
                  <a:pt x="10800" y="918"/>
                </a:lnTo>
                <a:close/>
                <a:moveTo>
                  <a:pt x="10800" y="1669"/>
                </a:moveTo>
                <a:cubicBezTo>
                  <a:pt x="9485" y="2378"/>
                  <a:pt x="8081" y="2737"/>
                  <a:pt x="6624" y="2737"/>
                </a:cubicBezTo>
                <a:cubicBezTo>
                  <a:pt x="5651" y="2737"/>
                  <a:pt x="4670" y="2571"/>
                  <a:pt x="3704" y="2243"/>
                </a:cubicBezTo>
                <a:lnTo>
                  <a:pt x="2064" y="3490"/>
                </a:lnTo>
                <a:cubicBezTo>
                  <a:pt x="2687" y="4412"/>
                  <a:pt x="3354" y="5739"/>
                  <a:pt x="3480" y="7305"/>
                </a:cubicBezTo>
                <a:lnTo>
                  <a:pt x="18120" y="7305"/>
                </a:lnTo>
                <a:cubicBezTo>
                  <a:pt x="18246" y="5738"/>
                  <a:pt x="18913" y="4412"/>
                  <a:pt x="19536" y="3490"/>
                </a:cubicBezTo>
                <a:lnTo>
                  <a:pt x="17896" y="2243"/>
                </a:lnTo>
                <a:cubicBezTo>
                  <a:pt x="16930" y="2572"/>
                  <a:pt x="15948" y="2737"/>
                  <a:pt x="14976" y="2737"/>
                </a:cubicBezTo>
                <a:cubicBezTo>
                  <a:pt x="13518" y="2737"/>
                  <a:pt x="12115" y="2378"/>
                  <a:pt x="10800" y="1669"/>
                </a:cubicBezTo>
                <a:close/>
                <a:moveTo>
                  <a:pt x="3499" y="7943"/>
                </a:moveTo>
                <a:cubicBezTo>
                  <a:pt x="3473" y="9468"/>
                  <a:pt x="2928" y="10736"/>
                  <a:pt x="2401" y="11963"/>
                </a:cubicBezTo>
                <a:cubicBezTo>
                  <a:pt x="1955" y="12998"/>
                  <a:pt x="1535" y="13976"/>
                  <a:pt x="1535" y="14966"/>
                </a:cubicBezTo>
                <a:cubicBezTo>
                  <a:pt x="1535" y="17380"/>
                  <a:pt x="4081" y="18580"/>
                  <a:pt x="6447" y="18672"/>
                </a:cubicBezTo>
                <a:cubicBezTo>
                  <a:pt x="8127" y="18738"/>
                  <a:pt x="9590" y="19131"/>
                  <a:pt x="10800" y="19842"/>
                </a:cubicBezTo>
                <a:cubicBezTo>
                  <a:pt x="12010" y="19132"/>
                  <a:pt x="13473" y="18738"/>
                  <a:pt x="15153" y="18672"/>
                </a:cubicBezTo>
                <a:cubicBezTo>
                  <a:pt x="17519" y="18580"/>
                  <a:pt x="20065" y="17380"/>
                  <a:pt x="20065" y="14966"/>
                </a:cubicBezTo>
                <a:cubicBezTo>
                  <a:pt x="20065" y="13976"/>
                  <a:pt x="19645" y="12998"/>
                  <a:pt x="19199" y="11963"/>
                </a:cubicBezTo>
                <a:cubicBezTo>
                  <a:pt x="18672" y="10736"/>
                  <a:pt x="18127" y="9468"/>
                  <a:pt x="18101" y="7943"/>
                </a:cubicBezTo>
                <a:lnTo>
                  <a:pt x="3499" y="79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21" name="03"/>
          <p:cNvSpPr txBox="1"/>
          <p:nvPr/>
        </p:nvSpPr>
        <p:spPr>
          <a:xfrm>
            <a:off x="22898929" y="772508"/>
            <a:ext cx="81381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ets see an implementation in astrophysics contex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Lets see an implementation in astrophysics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GANs</a:t>
            </a:r>
          </a:p>
        </p:txBody>
      </p:sp>
      <p:sp>
        <p:nvSpPr>
          <p:cNvPr id="226" name="Planets Images Generation Specific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Planets Images Generation Specifications</a:t>
            </a:r>
          </a:p>
        </p:txBody>
      </p:sp>
      <p:sp>
        <p:nvSpPr>
          <p:cNvPr id="227" name="Generator Architecture"/>
          <p:cNvSpPr txBox="1"/>
          <p:nvPr/>
        </p:nvSpPr>
        <p:spPr>
          <a:xfrm>
            <a:off x="3420725" y="3952661"/>
            <a:ext cx="7222705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2"/>
                </a:solidFill>
              </a:rPr>
              <a:t>Generator</a:t>
            </a:r>
            <a:r>
              <a:t> Architecture</a:t>
            </a:r>
          </a:p>
        </p:txBody>
      </p:sp>
      <p:pic>
        <p:nvPicPr>
          <p:cNvPr id="228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0725" y="5043854"/>
            <a:ext cx="7222705" cy="7910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60978" y="8383278"/>
            <a:ext cx="7222705" cy="457115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Discriminator Architecture"/>
          <p:cNvSpPr txBox="1"/>
          <p:nvPr/>
        </p:nvSpPr>
        <p:spPr>
          <a:xfrm>
            <a:off x="12660978" y="7234770"/>
            <a:ext cx="7222705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</a:rPr>
              <a:t>Discriminator</a:t>
            </a:r>
            <a:r>
              <a:t> Architecture</a:t>
            </a:r>
          </a:p>
        </p:txBody>
      </p:sp>
      <p:sp>
        <p:nvSpPr>
          <p:cNvPr id="231" name="Dataset size: 1834 Images of 9 planets…"/>
          <p:cNvSpPr txBox="1"/>
          <p:nvPr/>
        </p:nvSpPr>
        <p:spPr>
          <a:xfrm>
            <a:off x="11581386" y="3952661"/>
            <a:ext cx="9381889" cy="2764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Dataset size: </a:t>
            </a:r>
            <a:r>
              <a:t>1834 Images of 9 planets</a:t>
            </a:r>
          </a:p>
          <a:p>
            <a:pPr algn="ctr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Images size:</a:t>
            </a:r>
            <a:r>
              <a:t> 80px X 80 px X 3 Channels</a:t>
            </a:r>
          </a:p>
          <a:p>
            <a:pPr algn="ctr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Training time:</a:t>
            </a:r>
            <a:r>
              <a:t> 25 minutes approx.</a:t>
            </a:r>
          </a:p>
          <a:p>
            <a:pPr algn="ctr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Optimizer:</a:t>
            </a:r>
            <a:r>
              <a:t> Adam</a:t>
            </a:r>
          </a:p>
          <a:p>
            <a:pPr algn="ctr">
              <a:spcBef>
                <a:spcPts val="0"/>
              </a:spcBef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Epochs:</a:t>
            </a:r>
            <a:r>
              <a:t> 10000</a:t>
            </a:r>
          </a:p>
        </p:txBody>
      </p:sp>
      <p:pic>
        <p:nvPicPr>
          <p:cNvPr id="232" name="video pegado.png" descr="video 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2082800"/>
            <a:ext cx="1479550" cy="147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video pegado.png" descr="video peg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93665" y="2082800"/>
            <a:ext cx="1383835" cy="147955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eñal de stop"/>
          <p:cNvSpPr/>
          <p:nvPr/>
        </p:nvSpPr>
        <p:spPr>
          <a:xfrm>
            <a:off x="22766818" y="370536"/>
            <a:ext cx="1269849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35" name="04"/>
          <p:cNvSpPr txBox="1"/>
          <p:nvPr/>
        </p:nvSpPr>
        <p:spPr>
          <a:xfrm>
            <a:off x="23002453" y="620801"/>
            <a:ext cx="82296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